
<file path=[Content_Types].xml><?xml version="1.0" encoding="utf-8"?>
<Types xmlns="http://schemas.openxmlformats.org/package/2006/content-types">
  <Default Extension="png" ContentType="image/png"/>
  <Default Extension="wmf" ContentType="image/x-wmf"/>
  <Default Extension="m4a" ContentType="audio/mp4"/>
  <Default Extension="rels" ContentType="application/vnd.openxmlformats-package.relationships+xml"/>
  <Default Extension="xml" ContentType="application/xml"/>
  <Default Extension="tiff" ContentType="image/tif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7"/>
  </p:notesMasterIdLst>
  <p:sldIdLst>
    <p:sldId id="256" r:id="rId4"/>
    <p:sldId id="263" r:id="rId5"/>
    <p:sldId id="257" r:id="rId6"/>
    <p:sldId id="261" r:id="rId7"/>
    <p:sldId id="264" r:id="rId8"/>
    <p:sldId id="273" r:id="rId9"/>
    <p:sldId id="266" r:id="rId10"/>
    <p:sldId id="268" r:id="rId11"/>
    <p:sldId id="274" r:id="rId12"/>
    <p:sldId id="269" r:id="rId13"/>
    <p:sldId id="271" r:id="rId14"/>
    <p:sldId id="272"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7"/>
    <p:restoredTop sz="73935"/>
  </p:normalViewPr>
  <p:slideViewPr>
    <p:cSldViewPr snapToGrid="0" snapToObjects="1">
      <p:cViewPr varScale="1">
        <p:scale>
          <a:sx n="111" d="100"/>
          <a:sy n="111" d="100"/>
        </p:scale>
        <p:origin x="1624"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6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5" name="PlaceHolder 4"/>
          <p:cNvSpPr>
            <a:spLocks noGrp="1"/>
          </p:cNvSpPr>
          <p:nvPr>
            <p:ph type="dt"/>
          </p:nvPr>
        </p:nvSpPr>
        <p:spPr>
          <a:xfrm>
            <a:off x="4278960" y="0"/>
            <a:ext cx="3280680" cy="53424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166" name="PlaceHolder 5"/>
          <p:cNvSpPr>
            <a:spLocks noGrp="1"/>
          </p:cNvSpPr>
          <p:nvPr>
            <p:ph type="ftr"/>
          </p:nvPr>
        </p:nvSpPr>
        <p:spPr>
          <a:xfrm>
            <a:off x="0" y="10157400"/>
            <a:ext cx="3280680" cy="53424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167" name="PlaceHolder 6"/>
          <p:cNvSpPr>
            <a:spLocks noGrp="1"/>
          </p:cNvSpPr>
          <p:nvPr>
            <p:ph type="sldNum"/>
          </p:nvPr>
        </p:nvSpPr>
        <p:spPr>
          <a:xfrm>
            <a:off x="4278960" y="10157400"/>
            <a:ext cx="3280680" cy="534240"/>
          </a:xfrm>
          <a:prstGeom prst="rect">
            <a:avLst/>
          </a:prstGeom>
          <a:noFill/>
          <a:ln w="0">
            <a:noFill/>
          </a:ln>
        </p:spPr>
        <p:txBody>
          <a:bodyPr lIns="0" tIns="0" rIns="0" bIns="0" anchor="b">
            <a:noAutofit/>
          </a:bodyPr>
          <a:lstStyle/>
          <a:p>
            <a:pPr algn="r"/>
            <a:fld id="{64C3E14B-96F9-4A8E-9220-70A82D8FB2C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1108075" y="812800"/>
            <a:ext cx="5343525" cy="4008438"/>
          </a:xfrm>
          <a:prstGeom prst="rect">
            <a:avLst/>
          </a:prstGeom>
          <a:ln w="0">
            <a:noFill/>
          </a:ln>
        </p:spPr>
      </p:sp>
      <p:sp>
        <p:nvSpPr>
          <p:cNvPr id="19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Hello and welcome to an update on our RBE550 project for Autonomous operations for last mile delivery on an urban sidewalk</a:t>
            </a:r>
          </a:p>
        </p:txBody>
      </p:sp>
      <p:sp>
        <p:nvSpPr>
          <p:cNvPr id="198"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031F59DB-D153-45FA-A96F-F86D329A12FF}" type="slidenum">
              <a:rPr lang="en-US" sz="1400" b="0" strike="noStrike" spc="-1">
                <a:solidFill>
                  <a:srgbClr val="000000"/>
                </a:solidFill>
                <a:latin typeface="Times New Roman"/>
                <a:ea typeface="+mn-ea"/>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So far we have the environment complete and the collision detection methods working.  We have generated random delivery addresses for testing and generated global paths of an optimized route.  We also have the local planner working to avoid obstacles which we discovered the hard way with alpha layer artifacts in our obstacle mask.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61976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Here is an example of the global planner in action.  For testing, the network map is visible and we can see successive optimized paths to randomly selected deliver addresses.</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171060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Here the local planner takes the global path and generates a local path along it to the destination.  You can see the red line extending along the network.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1389145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In the coming week, we plan to complete tuning of the local planner and add the addition of randomized obstacles to the environment.  In order to check collisions, those will be obviously added to both the visual environment as well as the alpha layer for collision checking.  We plan to also generate moving obstacles with the cars to create a little game of </a:t>
            </a:r>
            <a:r>
              <a:rPr lang="en-US" dirty="0" err="1"/>
              <a:t>Frogger</a:t>
            </a:r>
            <a:r>
              <a:rPr lang="en-US" dirty="0"/>
              <a:t> for </a:t>
            </a:r>
            <a:r>
              <a:rPr lang="en-US" dirty="0" err="1"/>
              <a:t>Delbot</a:t>
            </a:r>
            <a:r>
              <a:rPr lang="en-US" dirty="0"/>
              <a:t>.  And of course we’ll be com[</a:t>
            </a:r>
            <a:r>
              <a:rPr lang="en-US" dirty="0" err="1"/>
              <a:t>pleting</a:t>
            </a:r>
            <a:r>
              <a:rPr lang="en-US" dirty="0"/>
              <a:t> the written report.</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13</a:t>
            </a:fld>
            <a:endParaRPr lang="en-US" sz="1400" b="0" strike="noStrike" spc="-1">
              <a:latin typeface="Times New Roman"/>
            </a:endParaRPr>
          </a:p>
        </p:txBody>
      </p:sp>
    </p:spTree>
    <p:extLst>
      <p:ext uri="{BB962C8B-B14F-4D97-AF65-F5344CB8AC3E}">
        <p14:creationId xmlns:p14="http://schemas.microsoft.com/office/powerpoint/2010/main" val="229293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We were ambitious the onset of the project in wanting to execute it in ROS and Gazebo.  With all the time we spent on homework with </a:t>
            </a:r>
            <a:r>
              <a:rPr lang="en-US" dirty="0" err="1"/>
              <a:t>Pygame</a:t>
            </a:r>
            <a:r>
              <a:rPr lang="en-US" dirty="0"/>
              <a:t> we decided to shift gears and use that tool for the visualization here. </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52952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1108075" y="812800"/>
            <a:ext cx="5343525" cy="4008438"/>
          </a:xfrm>
          <a:prstGeom prst="rect">
            <a:avLst/>
          </a:prstGeom>
          <a:ln w="0">
            <a:noFill/>
          </a:ln>
        </p:spPr>
      </p:sp>
      <p:sp>
        <p:nvSpPr>
          <p:cNvPr id="20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Over the time of the course, we learned much more about various planners and their interactions; specifically the usefulness of a higher level planner for rough planning and a local planner for kinematic inclusion, movement planning and near obstacle navigation.  This was not thinking that we incorporated into our original project plan.  Most of our </a:t>
            </a:r>
            <a:r>
              <a:rPr lang="en-US" sz="2000" b="0" strike="noStrike" spc="-1" dirty="0" err="1">
                <a:latin typeface="Arial"/>
              </a:rPr>
              <a:t>origanal</a:t>
            </a:r>
            <a:r>
              <a:rPr lang="en-US" sz="2000" b="0" strike="noStrike" spc="-1" dirty="0">
                <a:latin typeface="Arial"/>
              </a:rPr>
              <a:t> goals remain in place minus the Gazebo simulation but adding a separation of global and local planners.</a:t>
            </a:r>
          </a:p>
        </p:txBody>
      </p:sp>
      <p:sp>
        <p:nvSpPr>
          <p:cNvPr id="201"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21C295C5-6295-4774-AA3C-EA48267137BC}" type="slidenum">
              <a:rPr lang="en-US" sz="1400" b="0" strike="noStrike" spc="-1">
                <a:solidFill>
                  <a:srgbClr val="000000"/>
                </a:solidFill>
                <a:latin typeface="Times New Roman"/>
                <a:ea typeface="+mn-ea"/>
              </a:rPr>
              <a:t>3</a:t>
            </a:fld>
            <a:endParaRPr lang="en-US" sz="1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1108075" y="812800"/>
            <a:ext cx="5343525" cy="4008438"/>
          </a:xfrm>
          <a:prstGeom prst="rect">
            <a:avLst/>
          </a:prstGeom>
          <a:ln w="0">
            <a:noFill/>
          </a:ln>
        </p:spPr>
      </p:sp>
      <p:sp>
        <p:nvSpPr>
          <p:cNvPr id="21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a:lnSpc>
                <a:spcPct val="100000"/>
              </a:lnSpc>
              <a:tabLst>
                <a:tab pos="0" algn="l"/>
              </a:tabLst>
            </a:pPr>
            <a:endParaRPr lang="en-US" sz="1200" b="0" strike="noStrike" spc="-1" dirty="0">
              <a:latin typeface="Arial"/>
            </a:endParaRPr>
          </a:p>
          <a:p>
            <a:pPr>
              <a:lnSpc>
                <a:spcPct val="100000"/>
              </a:lnSpc>
              <a:tabLst>
                <a:tab pos="0" algn="l"/>
              </a:tabLst>
            </a:pPr>
            <a:r>
              <a:rPr lang="en-US" sz="1200" b="0" strike="noStrike" spc="-1" dirty="0">
                <a:latin typeface="Arial"/>
              </a:rPr>
              <a:t>Our environment is a suburban development with a grocery store near the center.  The neighborhood has plenty of sidewalks, though they’ll get littered with obstacles before we know it.  Typical obstacles we’ll model include traffic cones, dumpsters, bicycles, vehicles and trashcans.  </a:t>
            </a:r>
          </a:p>
        </p:txBody>
      </p:sp>
      <p:sp>
        <p:nvSpPr>
          <p:cNvPr id="213"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9F984966-22DC-4CE6-BDAF-FA959F283E18}" type="slidenum">
              <a:rPr lang="en-US" sz="1400" b="0" strike="noStrike" spc="-1">
                <a:solidFill>
                  <a:srgbClr val="000000"/>
                </a:solidFill>
                <a:latin typeface="Times New Roman"/>
                <a:ea typeface="+mn-ea"/>
              </a:rPr>
              <a:t>4</a:t>
            </a:fld>
            <a:endParaRPr lang="en-US"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Our delivery bot is up to the task! Since his prettier image didn’t scale well down to our simulation level, we’ll represent him with the oriented yellow spite with appropriate dimensions for the environment.</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368323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We’ve modelled our hero as a </a:t>
            </a:r>
            <a:r>
              <a:rPr lang="en-US" dirty="0" err="1"/>
              <a:t>diwheel</a:t>
            </a:r>
            <a:r>
              <a:rPr lang="en-US" dirty="0"/>
              <a:t> robot since he has no steering short of the differential rotation of his wheel.  Thus the kinematics are similar to the Valet work.</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338846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Our global planner uses a known map with high level navigation points.  Each corner, crosswalk, waypoint and delivery address is a node in the graph.  Our A* optimizes the route to the delivery address prior to passing the path to the local planner.</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7</a:t>
            </a:fld>
            <a:endParaRPr lang="en-US" sz="1400" b="0" strike="noStrike" spc="-1">
              <a:latin typeface="Times New Roman"/>
            </a:endParaRPr>
          </a:p>
        </p:txBody>
      </p:sp>
    </p:spTree>
    <p:extLst>
      <p:ext uri="{BB962C8B-B14F-4D97-AF65-F5344CB8AC3E}">
        <p14:creationId xmlns:p14="http://schemas.microsoft.com/office/powerpoint/2010/main" val="330757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the global planner determines the best path the local planner executes the movement. Collisions were detected on a shadow layer of the game using </a:t>
            </a:r>
            <a:r>
              <a:rPr lang="en-US" sz="1200" dirty="0" err="1"/>
              <a:t>Pygame</a:t>
            </a:r>
            <a:r>
              <a:rPr lang="en-US" sz="1200" dirty="0"/>
              <a:t> sprites and alpha layers.  obstacles and their masks will be randomly inserted for each run to exercise the local planner.</a:t>
            </a:r>
          </a:p>
          <a:p>
            <a:endParaRPr lang="en-US" dirty="0"/>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413845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Using the </a:t>
            </a:r>
            <a:r>
              <a:rPr lang="en-US" dirty="0" err="1"/>
              <a:t>diwheel</a:t>
            </a:r>
            <a:r>
              <a:rPr lang="en-US" dirty="0"/>
              <a:t> kinematics for movements, we execute A* similar to the Valet exercise. We add the start point, which in turn is each waypoint of the global planner path. We select the lowest cost node from the queue and determine if we can jump to the goal in one step within the kinematic constraints.  If so, we set our current node equal to the goal. Then we check if it’s the goal.  If so, we trace back the parent tree and return the path.  If not, we generate a list of neighbors from a subset of feasible kinematic movements and check if they cause a collision.  If they do we reject, if they don’t we calculate the nodes costs and add it to the queue.</a:t>
            </a:r>
          </a:p>
        </p:txBody>
      </p:sp>
      <p:sp>
        <p:nvSpPr>
          <p:cNvPr id="4" name="Slide Number Placeholder 3"/>
          <p:cNvSpPr>
            <a:spLocks noGrp="1"/>
          </p:cNvSpPr>
          <p:nvPr>
            <p:ph type="sldNum"/>
          </p:nvPr>
        </p:nvSpPr>
        <p:spPr/>
        <p:txBody>
          <a:bodyPr/>
          <a:lstStyle/>
          <a:p>
            <a:pPr algn="r"/>
            <a:fld id="{64C3E14B-96F9-4A8E-9220-70A82D8FB2C8}"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149971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hidden="1"/>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7" name="TextBox 9" hidden="1"/>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pic>
        <p:nvPicPr>
          <p:cNvPr id="2" name="Picture 6" descr="greyWatermark-20.png"/>
          <p:cNvPicPr/>
          <p:nvPr/>
        </p:nvPicPr>
        <p:blipFill>
          <a:blip r:embed="rId14"/>
          <a:stretch/>
        </p:blipFill>
        <p:spPr>
          <a:xfrm>
            <a:off x="5185440" y="2981880"/>
            <a:ext cx="3957840" cy="3875400"/>
          </a:xfrm>
          <a:prstGeom prst="rect">
            <a:avLst/>
          </a:prstGeom>
          <a:ln w="0">
            <a:noFill/>
          </a:ln>
        </p:spPr>
      </p:pic>
      <p:pic>
        <p:nvPicPr>
          <p:cNvPr id="3" name="Picture 3"/>
          <p:cNvPicPr/>
          <p:nvPr/>
        </p:nvPicPr>
        <p:blipFill>
          <a:blip r:embed="rId15"/>
          <a:stretch/>
        </p:blipFill>
        <p:spPr>
          <a:xfrm>
            <a:off x="533520" y="990720"/>
            <a:ext cx="2742480" cy="888480"/>
          </a:xfrm>
          <a:prstGeom prst="rect">
            <a:avLst/>
          </a:prstGeom>
          <a:ln w="0">
            <a:noFill/>
          </a:ln>
        </p:spPr>
      </p:pic>
      <p:sp>
        <p:nvSpPr>
          <p:cNvPr id="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4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8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5" name="PlaceHolder 2"/>
          <p:cNvSpPr>
            <a:spLocks noGrp="1"/>
          </p:cNvSpPr>
          <p:nvPr>
            <p:ph type="body"/>
          </p:nvPr>
        </p:nvSpPr>
        <p:spPr>
          <a:xfrm>
            <a:off x="457200" y="1523880"/>
            <a:ext cx="8228880" cy="4647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t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286000"/>
            <a:ext cx="6857280" cy="1523160"/>
          </a:xfrm>
          <a:prstGeom prst="rect">
            <a:avLst/>
          </a:prstGeom>
          <a:noFill/>
          <a:ln w="0">
            <a:noFill/>
          </a:ln>
        </p:spPr>
        <p:txBody>
          <a:bodyPr lIns="0" tIns="0" rIns="0" bIns="0" anchor="b">
            <a:noAutofit/>
          </a:bodyPr>
          <a:lstStyle/>
          <a:p>
            <a:pPr>
              <a:lnSpc>
                <a:spcPct val="100000"/>
              </a:lnSpc>
            </a:pPr>
            <a:r>
              <a:rPr lang="en-US" sz="2400" b="1" strike="noStrike" spc="-1" dirty="0">
                <a:solidFill>
                  <a:srgbClr val="262626"/>
                </a:solidFill>
                <a:latin typeface="Verdana"/>
                <a:ea typeface="Verdana"/>
              </a:rPr>
              <a:t>Autonomous Operation for Last-Mile Delivery on </a:t>
            </a:r>
            <a:r>
              <a:rPr lang="en-US" sz="2400" b="1" spc="-1" dirty="0">
                <a:solidFill>
                  <a:srgbClr val="262626"/>
                </a:solidFill>
                <a:latin typeface="Verdana"/>
                <a:ea typeface="Verdana"/>
              </a:rPr>
              <a:t>Suburban</a:t>
            </a:r>
            <a:r>
              <a:rPr lang="en-US" sz="2400" b="1" strike="noStrike" spc="-1" dirty="0">
                <a:solidFill>
                  <a:srgbClr val="262626"/>
                </a:solidFill>
                <a:latin typeface="Verdana"/>
                <a:ea typeface="Verdana"/>
              </a:rPr>
              <a:t> Sidewalk</a:t>
            </a:r>
            <a:endParaRPr lang="en-US" sz="2400" b="0" strike="noStrike" spc="-1" dirty="0">
              <a:solidFill>
                <a:srgbClr val="000000"/>
              </a:solidFill>
              <a:latin typeface="Arial"/>
            </a:endParaRPr>
          </a:p>
        </p:txBody>
      </p:sp>
      <p:sp>
        <p:nvSpPr>
          <p:cNvPr id="169" name="PlaceHolder 2"/>
          <p:cNvSpPr>
            <a:spLocks noGrp="1"/>
          </p:cNvSpPr>
          <p:nvPr>
            <p:ph type="subTitle"/>
          </p:nvPr>
        </p:nvSpPr>
        <p:spPr>
          <a:xfrm>
            <a:off x="457200" y="4041720"/>
            <a:ext cx="6857280" cy="990000"/>
          </a:xfrm>
          <a:prstGeom prst="rect">
            <a:avLst/>
          </a:prstGeom>
          <a:noFill/>
          <a:ln w="0">
            <a:noFill/>
          </a:ln>
        </p:spPr>
        <p:txBody>
          <a:bodyPr lIns="0" tIns="0" rIns="0" bIns="0" anchor="t">
            <a:normAutofit/>
          </a:bodyPr>
          <a:lstStyle/>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RBE550-Project Update</a:t>
            </a:r>
            <a:endParaRPr lang="en-US" sz="2800" b="0" strike="noStrike" spc="-1">
              <a:latin typeface="Arial"/>
            </a:endParaRPr>
          </a:p>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Keith Chester/Bob DeMont</a:t>
            </a:r>
            <a:endParaRPr lang="en-US" sz="2800" b="0" strike="noStrike" spc="-1">
              <a:latin typeface="Arial"/>
            </a:endParaRPr>
          </a:p>
        </p:txBody>
      </p:sp>
      <p:sp>
        <p:nvSpPr>
          <p:cNvPr id="170" name="PlaceHolder 3"/>
          <p:cNvSpPr>
            <a:spLocks noGrp="1"/>
          </p:cNvSpPr>
          <p:nvPr>
            <p:ph type="sldNum"/>
          </p:nvPr>
        </p:nvSpPr>
        <p:spPr>
          <a:xfrm>
            <a:off x="0" y="6387840"/>
            <a:ext cx="534600" cy="364320"/>
          </a:xfrm>
          <a:prstGeom prst="rect">
            <a:avLst/>
          </a:prstGeom>
          <a:noFill/>
          <a:ln w="0">
            <a:noFill/>
          </a:ln>
        </p:spPr>
        <p:txBody>
          <a:bodyPr lIns="90000" tIns="45000" rIns="90000" bIns="45000" anchor="ctr">
            <a:noAutofit/>
          </a:bodyPr>
          <a:lstStyle/>
          <a:p>
            <a:pPr>
              <a:lnSpc>
                <a:spcPct val="100000"/>
              </a:lnSpc>
            </a:pPr>
            <a:fld id="{D53455D8-2129-49BF-B469-708DA9306DBC}" type="slidenum">
              <a:rPr lang="en-US" sz="1200" b="0" strike="noStrike" spc="-1">
                <a:solidFill>
                  <a:srgbClr val="262626"/>
                </a:solidFill>
                <a:latin typeface="Verdana"/>
                <a:ea typeface="DejaVu Sans"/>
              </a:rPr>
              <a:t>1</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DC6F1A25-BB73-4948-BC7A-4FA5EA5B7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17"/>
    </mc:Choice>
    <mc:Fallback xmlns="">
      <p:transition spd="slow" advTm="1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Results</a:t>
            </a:r>
          </a:p>
        </p:txBody>
      </p:sp>
      <p:sp>
        <p:nvSpPr>
          <p:cNvPr id="6" name="TextBox 5">
            <a:extLst>
              <a:ext uri="{FF2B5EF4-FFF2-40B4-BE49-F238E27FC236}">
                <a16:creationId xmlns:a16="http://schemas.microsoft.com/office/drawing/2014/main" id="{ADE5992C-81EC-394C-8F8F-404D7DAF5F39}"/>
              </a:ext>
            </a:extLst>
          </p:cNvPr>
          <p:cNvSpPr txBox="1"/>
          <p:nvPr/>
        </p:nvSpPr>
        <p:spPr>
          <a:xfrm>
            <a:off x="868101" y="1562582"/>
            <a:ext cx="7546694" cy="2308324"/>
          </a:xfrm>
          <a:prstGeom prst="rect">
            <a:avLst/>
          </a:prstGeom>
          <a:noFill/>
        </p:spPr>
        <p:txBody>
          <a:bodyPr wrap="square" rtlCol="0">
            <a:spAutoFit/>
          </a:bodyPr>
          <a:lstStyle/>
          <a:p>
            <a:r>
              <a:rPr lang="en-US" sz="2400" dirty="0"/>
              <a:t>We currently have :</a:t>
            </a:r>
          </a:p>
          <a:p>
            <a:pPr marL="742950" lvl="1" indent="-285750">
              <a:buFont typeface="Arial" panose="020B0604020202020204" pitchFamily="34" charset="0"/>
              <a:buChar char="•"/>
            </a:pPr>
            <a:r>
              <a:rPr lang="en-US" sz="2400" dirty="0"/>
              <a:t>the environment complete</a:t>
            </a:r>
          </a:p>
          <a:p>
            <a:pPr marL="742950" lvl="1" indent="-285750">
              <a:buFont typeface="Arial" panose="020B0604020202020204" pitchFamily="34" charset="0"/>
              <a:buChar char="•"/>
            </a:pPr>
            <a:r>
              <a:rPr lang="en-US" sz="2400" dirty="0"/>
              <a:t>Collisions detection methods working</a:t>
            </a:r>
          </a:p>
          <a:p>
            <a:pPr marL="742950" lvl="1" indent="-285750">
              <a:buFont typeface="Arial" panose="020B0604020202020204" pitchFamily="34" charset="0"/>
              <a:buChar char="•"/>
            </a:pPr>
            <a:r>
              <a:rPr lang="en-US" sz="2400" dirty="0"/>
              <a:t>Random delivery addresses generating</a:t>
            </a:r>
          </a:p>
          <a:p>
            <a:pPr marL="742950" lvl="1" indent="-285750">
              <a:buFont typeface="Arial" panose="020B0604020202020204" pitchFamily="34" charset="0"/>
              <a:buChar char="•"/>
            </a:pPr>
            <a:r>
              <a:rPr lang="en-US" sz="2400" dirty="0"/>
              <a:t>Global planning selecting optimized route</a:t>
            </a:r>
          </a:p>
          <a:p>
            <a:pPr marL="742950" lvl="1" indent="-285750">
              <a:buFont typeface="Arial" panose="020B0604020202020204" pitchFamily="34" charset="0"/>
              <a:buChar char="•"/>
            </a:pPr>
            <a:r>
              <a:rPr lang="en-US" sz="2400" dirty="0"/>
              <a:t>Local planner working </a:t>
            </a:r>
          </a:p>
        </p:txBody>
      </p:sp>
    </p:spTree>
    <p:extLst>
      <p:ext uri="{BB962C8B-B14F-4D97-AF65-F5344CB8AC3E}">
        <p14:creationId xmlns:p14="http://schemas.microsoft.com/office/powerpoint/2010/main" val="389395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Global Planner Example</a:t>
            </a:r>
          </a:p>
        </p:txBody>
      </p:sp>
      <p:pic>
        <p:nvPicPr>
          <p:cNvPr id="3" name="2022-04-24_19-24-39">
            <a:hlinkClick r:id="" action="ppaction://media"/>
            <a:extLst>
              <a:ext uri="{FF2B5EF4-FFF2-40B4-BE49-F238E27FC236}">
                <a16:creationId xmlns:a16="http://schemas.microsoft.com/office/drawing/2014/main" id="{44548118-F63E-A24F-AF32-85C2F496D0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48" y="1809397"/>
            <a:ext cx="8121650" cy="4060825"/>
          </a:xfrm>
          <a:prstGeom prst="rect">
            <a:avLst/>
          </a:prstGeom>
        </p:spPr>
      </p:pic>
    </p:spTree>
    <p:extLst>
      <p:ext uri="{BB962C8B-B14F-4D97-AF65-F5344CB8AC3E}">
        <p14:creationId xmlns:p14="http://schemas.microsoft.com/office/powerpoint/2010/main" val="16165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a:xfrm>
            <a:off x="472348" y="418244"/>
            <a:ext cx="8228880" cy="799560"/>
          </a:xfrm>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Local Planner Example</a:t>
            </a:r>
          </a:p>
        </p:txBody>
      </p:sp>
      <p:pic>
        <p:nvPicPr>
          <p:cNvPr id="7" name="2022-04-24_19-30-22">
            <a:hlinkClick r:id="" action="ppaction://media"/>
            <a:extLst>
              <a:ext uri="{FF2B5EF4-FFF2-40B4-BE49-F238E27FC236}">
                <a16:creationId xmlns:a16="http://schemas.microsoft.com/office/drawing/2014/main" id="{AF33EE12-BA23-034D-B18F-CBEE577D46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348" y="1786819"/>
            <a:ext cx="8166806" cy="4083403"/>
          </a:xfrm>
          <a:prstGeom prst="rect">
            <a:avLst/>
          </a:prstGeom>
        </p:spPr>
      </p:pic>
    </p:spTree>
    <p:extLst>
      <p:ext uri="{BB962C8B-B14F-4D97-AF65-F5344CB8AC3E}">
        <p14:creationId xmlns:p14="http://schemas.microsoft.com/office/powerpoint/2010/main" val="38021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More Exploration</a:t>
            </a:r>
          </a:p>
        </p:txBody>
      </p:sp>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596097" y="1604720"/>
            <a:ext cx="8228880" cy="3859101"/>
          </a:xfrm>
        </p:spPr>
        <p:txBody>
          <a:bodyPr>
            <a:normAutofit/>
          </a:bodyPr>
          <a:lstStyle/>
          <a:p>
            <a:pPr indent="0">
              <a:spcBef>
                <a:spcPts val="600"/>
              </a:spcBef>
              <a:buNone/>
            </a:pPr>
            <a:r>
              <a:rPr lang="en-US" sz="2400" b="1" dirty="0"/>
              <a:t>Over the rest of the week we plan to:</a:t>
            </a:r>
          </a:p>
          <a:p>
            <a:pPr indent="0">
              <a:spcBef>
                <a:spcPts val="600"/>
              </a:spcBef>
              <a:buNone/>
            </a:pPr>
            <a:endParaRPr lang="en-US" sz="2400" b="1" dirty="0"/>
          </a:p>
          <a:p>
            <a:pPr indent="-342900">
              <a:spcBef>
                <a:spcPts val="600"/>
              </a:spcBef>
              <a:buFont typeface="Arial" panose="020B0604020202020204" pitchFamily="34" charset="0"/>
              <a:buChar char="•"/>
            </a:pPr>
            <a:r>
              <a:rPr lang="en-US" sz="2400" dirty="0">
                <a:latin typeface="+mn-lt"/>
                <a:ea typeface="+mn-ea"/>
                <a:cs typeface="+mn-cs"/>
              </a:rPr>
              <a:t>Complete debugging and tuning of the local planner</a:t>
            </a:r>
          </a:p>
          <a:p>
            <a:pPr indent="-342900">
              <a:spcBef>
                <a:spcPts val="600"/>
              </a:spcBef>
              <a:buFont typeface="Arial" panose="020B0604020202020204" pitchFamily="34" charset="0"/>
              <a:buChar char="•"/>
            </a:pPr>
            <a:r>
              <a:rPr lang="en-US" sz="2400" dirty="0">
                <a:latin typeface="+mn-lt"/>
                <a:ea typeface="+mn-ea"/>
                <a:cs typeface="+mn-cs"/>
              </a:rPr>
              <a:t>Add randomized environmental obstacles</a:t>
            </a:r>
          </a:p>
          <a:p>
            <a:pPr>
              <a:spcBef>
                <a:spcPts val="600"/>
              </a:spcBef>
            </a:pPr>
            <a:r>
              <a:rPr lang="en-US" sz="2400" dirty="0">
                <a:latin typeface="+mn-lt"/>
                <a:ea typeface="+mn-ea"/>
                <a:cs typeface="+mn-cs"/>
              </a:rPr>
              <a:t>          -To the visual environment </a:t>
            </a:r>
          </a:p>
          <a:p>
            <a:pPr>
              <a:spcBef>
                <a:spcPts val="600"/>
              </a:spcBef>
            </a:pPr>
            <a:r>
              <a:rPr lang="en-US" sz="2400" dirty="0">
                <a:latin typeface="+mn-lt"/>
                <a:ea typeface="+mn-ea"/>
                <a:cs typeface="+mn-cs"/>
              </a:rPr>
              <a:t>          -as well as the collision environment</a:t>
            </a:r>
          </a:p>
          <a:p>
            <a:pPr indent="-342900">
              <a:spcBef>
                <a:spcPts val="600"/>
              </a:spcBef>
              <a:buFont typeface="Arial" panose="020B0604020202020204" pitchFamily="34" charset="0"/>
              <a:buChar char="•"/>
            </a:pPr>
            <a:r>
              <a:rPr lang="en-US" sz="2400" dirty="0">
                <a:latin typeface="+mn-lt"/>
                <a:ea typeface="+mn-ea"/>
                <a:cs typeface="+mn-cs"/>
              </a:rPr>
              <a:t>Generate moving obstacles (cars)</a:t>
            </a:r>
          </a:p>
          <a:p>
            <a:pPr indent="-342900">
              <a:spcBef>
                <a:spcPts val="600"/>
              </a:spcBef>
              <a:buFont typeface="Arial" panose="020B0604020202020204" pitchFamily="34" charset="0"/>
              <a:buChar char="•"/>
            </a:pPr>
            <a:r>
              <a:rPr lang="en-US" sz="2400" dirty="0">
                <a:latin typeface="+mn-lt"/>
                <a:ea typeface="+mn-ea"/>
                <a:cs typeface="+mn-cs"/>
              </a:rPr>
              <a:t>Complete written report</a:t>
            </a:r>
          </a:p>
          <a:p>
            <a:pPr lvl="1" indent="-342900">
              <a:spcBef>
                <a:spcPts val="600"/>
              </a:spcBef>
              <a:buFont typeface="Arial" panose="020B0604020202020204" pitchFamily="34" charset="0"/>
              <a:buChar char="•"/>
            </a:pPr>
            <a:endParaRPr lang="en-US" sz="2400" dirty="0"/>
          </a:p>
          <a:p>
            <a:pPr lvl="2" indent="-342900">
              <a:spcBef>
                <a:spcPts val="6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72562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C96A3D-3E19-6347-8D96-4C278D932D53}"/>
              </a:ext>
            </a:extLst>
          </p:cNvPr>
          <p:cNvSpPr>
            <a:spLocks noGrp="1"/>
          </p:cNvSpPr>
          <p:nvPr>
            <p:ph/>
          </p:nvPr>
        </p:nvSpPr>
        <p:spPr>
          <a:xfrm>
            <a:off x="456840" y="3608704"/>
            <a:ext cx="8229240" cy="2597829"/>
          </a:xfrm>
        </p:spPr>
        <p:txBody>
          <a:bodyPr>
            <a:normAutofit fontScale="85000" lnSpcReduction="10000"/>
          </a:bodyPr>
          <a:lstStyle/>
          <a:p>
            <a:pPr marL="502920">
              <a:lnSpc>
                <a:spcPct val="110000"/>
              </a:lnSpc>
              <a:spcBef>
                <a:spcPts val="1600"/>
              </a:spcBef>
              <a:spcAft>
                <a:spcPts val="500"/>
              </a:spcAft>
            </a:pPr>
            <a:r>
              <a:rPr lang="en-US" sz="2400" dirty="0"/>
              <a:t>With the extensive learning in </a:t>
            </a:r>
            <a:r>
              <a:rPr lang="en-US" sz="2400" dirty="0" err="1"/>
              <a:t>Pygame</a:t>
            </a:r>
            <a:r>
              <a:rPr lang="en-US" sz="2400" dirty="0"/>
              <a:t> for the </a:t>
            </a:r>
            <a:r>
              <a:rPr lang="en-US" sz="2400" dirty="0" err="1"/>
              <a:t>homeworks</a:t>
            </a:r>
            <a:r>
              <a:rPr lang="en-US" sz="2400" dirty="0"/>
              <a:t> and relatively little time left for learning ROS/Gazebo, we changed tools.</a:t>
            </a:r>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r>
              <a:rPr lang="en-US" sz="2400" dirty="0"/>
              <a:t>ROS/Gazebo out, </a:t>
            </a:r>
            <a:r>
              <a:rPr lang="en-US" sz="2400" dirty="0" err="1"/>
              <a:t>Pygame</a:t>
            </a:r>
            <a:r>
              <a:rPr lang="en-US" sz="2400" dirty="0"/>
              <a:t> in.</a:t>
            </a:r>
          </a:p>
        </p:txBody>
      </p:sp>
      <p:sp>
        <p:nvSpPr>
          <p:cNvPr id="2" name="Title 1">
            <a:extLst>
              <a:ext uri="{FF2B5EF4-FFF2-40B4-BE49-F238E27FC236}">
                <a16:creationId xmlns:a16="http://schemas.microsoft.com/office/drawing/2014/main" id="{2F657658-E62B-0B41-A408-0A306426B0F5}"/>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Couple of Changes</a:t>
            </a:r>
          </a:p>
        </p:txBody>
      </p:sp>
      <p:sp>
        <p:nvSpPr>
          <p:cNvPr id="5" name="TextBox 4">
            <a:extLst>
              <a:ext uri="{FF2B5EF4-FFF2-40B4-BE49-F238E27FC236}">
                <a16:creationId xmlns:a16="http://schemas.microsoft.com/office/drawing/2014/main" id="{758787C4-2209-5F44-B766-39AE76E9DF49}"/>
              </a:ext>
            </a:extLst>
          </p:cNvPr>
          <p:cNvSpPr txBox="1"/>
          <p:nvPr/>
        </p:nvSpPr>
        <p:spPr>
          <a:xfrm>
            <a:off x="1945532" y="1556426"/>
            <a:ext cx="5311302" cy="1415772"/>
          </a:xfrm>
          <a:prstGeom prst="rect">
            <a:avLst/>
          </a:prstGeom>
          <a:noFill/>
        </p:spPr>
        <p:txBody>
          <a:bodyPr wrap="square" rtlCol="0">
            <a:spAutoFit/>
          </a:bodyPr>
          <a:lstStyle/>
          <a:p>
            <a:r>
              <a:rPr lang="en-US" b="1" dirty="0"/>
              <a:t>“No plan of operations extends with any certainty beyond the first encounter with the main enemy forces.”</a:t>
            </a:r>
          </a:p>
          <a:p>
            <a:endParaRPr lang="en-US" b="1" dirty="0"/>
          </a:p>
          <a:p>
            <a:r>
              <a:rPr lang="en-US" sz="1400" b="1" dirty="0"/>
              <a:t>-</a:t>
            </a:r>
            <a:r>
              <a:rPr lang="en-US" sz="1400" dirty="0"/>
              <a:t>Prussian Field Marshal Helmuth von Moltke the Elder, 1871</a:t>
            </a:r>
          </a:p>
        </p:txBody>
      </p:sp>
      <p:pic>
        <p:nvPicPr>
          <p:cNvPr id="6" name="Picture 5">
            <a:extLst>
              <a:ext uri="{FF2B5EF4-FFF2-40B4-BE49-F238E27FC236}">
                <a16:creationId xmlns:a16="http://schemas.microsoft.com/office/drawing/2014/main" id="{5CD2AA80-364B-EC49-A7D7-0CD3B8EC99AF}"/>
              </a:ext>
            </a:extLst>
          </p:cNvPr>
          <p:cNvPicPr>
            <a:picLocks noChangeAspect="1"/>
          </p:cNvPicPr>
          <p:nvPr/>
        </p:nvPicPr>
        <p:blipFill>
          <a:blip r:embed="rId3"/>
          <a:stretch>
            <a:fillRect/>
          </a:stretch>
        </p:blipFill>
        <p:spPr>
          <a:xfrm>
            <a:off x="6039931" y="4771144"/>
            <a:ext cx="2433806" cy="720061"/>
          </a:xfrm>
          <a:prstGeom prst="rect">
            <a:avLst/>
          </a:prstGeom>
        </p:spPr>
      </p:pic>
      <p:pic>
        <p:nvPicPr>
          <p:cNvPr id="7" name="Picture 5">
            <a:extLst>
              <a:ext uri="{FF2B5EF4-FFF2-40B4-BE49-F238E27FC236}">
                <a16:creationId xmlns:a16="http://schemas.microsoft.com/office/drawing/2014/main" id="{A4191EBE-A0DC-5946-82FF-75B9C860F73E}"/>
              </a:ext>
            </a:extLst>
          </p:cNvPr>
          <p:cNvPicPr/>
          <p:nvPr/>
        </p:nvPicPr>
        <p:blipFill rotWithShape="1">
          <a:blip r:embed="rId4"/>
          <a:srcRect l="21310" t="21357" r="23033" b="21069"/>
          <a:stretch/>
        </p:blipFill>
        <p:spPr>
          <a:xfrm>
            <a:off x="2815785" y="4333400"/>
            <a:ext cx="1079770" cy="1322962"/>
          </a:xfrm>
          <a:prstGeom prst="rect">
            <a:avLst/>
          </a:prstGeom>
          <a:ln w="0">
            <a:noFill/>
          </a:ln>
        </p:spPr>
      </p:pic>
      <p:pic>
        <p:nvPicPr>
          <p:cNvPr id="8" name="Picture 106">
            <a:extLst>
              <a:ext uri="{FF2B5EF4-FFF2-40B4-BE49-F238E27FC236}">
                <a16:creationId xmlns:a16="http://schemas.microsoft.com/office/drawing/2014/main" id="{5AD45574-10EB-304A-9187-BAC138B87216}"/>
              </a:ext>
            </a:extLst>
          </p:cNvPr>
          <p:cNvPicPr/>
          <p:nvPr/>
        </p:nvPicPr>
        <p:blipFill>
          <a:blip r:embed="rId5"/>
          <a:stretch/>
        </p:blipFill>
        <p:spPr>
          <a:xfrm>
            <a:off x="1704856" y="4907619"/>
            <a:ext cx="952120" cy="447112"/>
          </a:xfrm>
          <a:prstGeom prst="rect">
            <a:avLst/>
          </a:prstGeom>
          <a:ln w="0">
            <a:noFill/>
          </a:ln>
        </p:spPr>
      </p:pic>
      <p:sp>
        <p:nvSpPr>
          <p:cNvPr id="9" name="Right Arrow 8">
            <a:extLst>
              <a:ext uri="{FF2B5EF4-FFF2-40B4-BE49-F238E27FC236}">
                <a16:creationId xmlns:a16="http://schemas.microsoft.com/office/drawing/2014/main" id="{DED3BA98-E0B5-B240-B6CA-448B85E6547C}"/>
              </a:ext>
            </a:extLst>
          </p:cNvPr>
          <p:cNvSpPr/>
          <p:nvPr/>
        </p:nvSpPr>
        <p:spPr>
          <a:xfrm rot="489210">
            <a:off x="4185589" y="4629315"/>
            <a:ext cx="1544941" cy="677758"/>
          </a:xfrm>
          <a:custGeom>
            <a:avLst/>
            <a:gdLst>
              <a:gd name="connsiteX0" fmla="*/ 0 w 1128769"/>
              <a:gd name="connsiteY0" fmla="*/ 144767 h 579068"/>
              <a:gd name="connsiteX1" fmla="*/ 839235 w 1128769"/>
              <a:gd name="connsiteY1" fmla="*/ 144767 h 579068"/>
              <a:gd name="connsiteX2" fmla="*/ 839235 w 1128769"/>
              <a:gd name="connsiteY2" fmla="*/ 0 h 579068"/>
              <a:gd name="connsiteX3" fmla="*/ 1128769 w 1128769"/>
              <a:gd name="connsiteY3" fmla="*/ 289534 h 579068"/>
              <a:gd name="connsiteX4" fmla="*/ 839235 w 1128769"/>
              <a:gd name="connsiteY4" fmla="*/ 579068 h 579068"/>
              <a:gd name="connsiteX5" fmla="*/ 839235 w 1128769"/>
              <a:gd name="connsiteY5" fmla="*/ 434301 h 579068"/>
              <a:gd name="connsiteX6" fmla="*/ 0 w 1128769"/>
              <a:gd name="connsiteY6" fmla="*/ 434301 h 579068"/>
              <a:gd name="connsiteX7" fmla="*/ 0 w 1128769"/>
              <a:gd name="connsiteY7" fmla="*/ 144767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239933 w 1368702"/>
              <a:gd name="connsiteY6" fmla="*/ 434301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633373 w 1368702"/>
              <a:gd name="connsiteY1" fmla="*/ 224110 h 579068"/>
              <a:gd name="connsiteX2" fmla="*/ 1079168 w 1368702"/>
              <a:gd name="connsiteY2" fmla="*/ 144767 h 579068"/>
              <a:gd name="connsiteX3" fmla="*/ 1079168 w 1368702"/>
              <a:gd name="connsiteY3" fmla="*/ 0 h 579068"/>
              <a:gd name="connsiteX4" fmla="*/ 1368702 w 1368702"/>
              <a:gd name="connsiteY4" fmla="*/ 289534 h 579068"/>
              <a:gd name="connsiteX5" fmla="*/ 1079168 w 1368702"/>
              <a:gd name="connsiteY5" fmla="*/ 579068 h 579068"/>
              <a:gd name="connsiteX6" fmla="*/ 1079168 w 1368702"/>
              <a:gd name="connsiteY6" fmla="*/ 434301 h 579068"/>
              <a:gd name="connsiteX7" fmla="*/ 768307 w 1368702"/>
              <a:gd name="connsiteY7" fmla="*/ 409080 h 579068"/>
              <a:gd name="connsiteX8" fmla="*/ 0 w 1368702"/>
              <a:gd name="connsiteY8" fmla="*/ 330376 h 579068"/>
              <a:gd name="connsiteX0" fmla="*/ 913 w 1369615"/>
              <a:gd name="connsiteY0" fmla="*/ 330376 h 579068"/>
              <a:gd name="connsiteX1" fmla="*/ 634286 w 1369615"/>
              <a:gd name="connsiteY1" fmla="*/ 224110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100380 w 1469082"/>
              <a:gd name="connsiteY0" fmla="*/ 330376 h 627946"/>
              <a:gd name="connsiteX1" fmla="*/ 690346 w 1469082"/>
              <a:gd name="connsiteY1" fmla="*/ 151334 h 627946"/>
              <a:gd name="connsiteX2" fmla="*/ 1179548 w 1469082"/>
              <a:gd name="connsiteY2" fmla="*/ 144767 h 627946"/>
              <a:gd name="connsiteX3" fmla="*/ 1179548 w 1469082"/>
              <a:gd name="connsiteY3" fmla="*/ 0 h 627946"/>
              <a:gd name="connsiteX4" fmla="*/ 1469082 w 1469082"/>
              <a:gd name="connsiteY4" fmla="*/ 289534 h 627946"/>
              <a:gd name="connsiteX5" fmla="*/ 1179548 w 1469082"/>
              <a:gd name="connsiteY5" fmla="*/ 579068 h 627946"/>
              <a:gd name="connsiteX6" fmla="*/ 1179548 w 1469082"/>
              <a:gd name="connsiteY6" fmla="*/ 434301 h 627946"/>
              <a:gd name="connsiteX7" fmla="*/ 868687 w 1469082"/>
              <a:gd name="connsiteY7" fmla="*/ 409080 h 627946"/>
              <a:gd name="connsiteX8" fmla="*/ 49900 w 1469082"/>
              <a:gd name="connsiteY8" fmla="*/ 627434 h 627946"/>
              <a:gd name="connsiteX9" fmla="*/ 100380 w 1469082"/>
              <a:gd name="connsiteY9" fmla="*/ 330376 h 627946"/>
              <a:gd name="connsiteX0" fmla="*/ 100380 w 1469082"/>
              <a:gd name="connsiteY0" fmla="*/ 330376 h 627797"/>
              <a:gd name="connsiteX1" fmla="*/ 690346 w 1469082"/>
              <a:gd name="connsiteY1" fmla="*/ 151334 h 627797"/>
              <a:gd name="connsiteX2" fmla="*/ 1179548 w 1469082"/>
              <a:gd name="connsiteY2" fmla="*/ 144767 h 627797"/>
              <a:gd name="connsiteX3" fmla="*/ 1179548 w 1469082"/>
              <a:gd name="connsiteY3" fmla="*/ 0 h 627797"/>
              <a:gd name="connsiteX4" fmla="*/ 1469082 w 1469082"/>
              <a:gd name="connsiteY4" fmla="*/ 289534 h 627797"/>
              <a:gd name="connsiteX5" fmla="*/ 1179548 w 1469082"/>
              <a:gd name="connsiteY5" fmla="*/ 579068 h 627797"/>
              <a:gd name="connsiteX6" fmla="*/ 1179548 w 1469082"/>
              <a:gd name="connsiteY6" fmla="*/ 434301 h 627797"/>
              <a:gd name="connsiteX7" fmla="*/ 868687 w 1469082"/>
              <a:gd name="connsiteY7" fmla="*/ 409080 h 627797"/>
              <a:gd name="connsiteX8" fmla="*/ 49900 w 1469082"/>
              <a:gd name="connsiteY8" fmla="*/ 627434 h 627797"/>
              <a:gd name="connsiteX9" fmla="*/ 100380 w 1469082"/>
              <a:gd name="connsiteY9" fmla="*/ 330376 h 627797"/>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33127 w 1462313"/>
              <a:gd name="connsiteY0" fmla="*/ 337544 h 627434"/>
              <a:gd name="connsiteX1" fmla="*/ 683577 w 1462313"/>
              <a:gd name="connsiteY1" fmla="*/ 151334 h 627434"/>
              <a:gd name="connsiteX2" fmla="*/ 1172779 w 1462313"/>
              <a:gd name="connsiteY2" fmla="*/ 144767 h 627434"/>
              <a:gd name="connsiteX3" fmla="*/ 1172779 w 1462313"/>
              <a:gd name="connsiteY3" fmla="*/ 0 h 627434"/>
              <a:gd name="connsiteX4" fmla="*/ 1462313 w 1462313"/>
              <a:gd name="connsiteY4" fmla="*/ 289534 h 627434"/>
              <a:gd name="connsiteX5" fmla="*/ 1172779 w 1462313"/>
              <a:gd name="connsiteY5" fmla="*/ 579068 h 627434"/>
              <a:gd name="connsiteX6" fmla="*/ 1172779 w 1462313"/>
              <a:gd name="connsiteY6" fmla="*/ 434301 h 627434"/>
              <a:gd name="connsiteX7" fmla="*/ 861918 w 1462313"/>
              <a:gd name="connsiteY7" fmla="*/ 409080 h 627434"/>
              <a:gd name="connsiteX8" fmla="*/ 43131 w 1462313"/>
              <a:gd name="connsiteY8" fmla="*/ 627434 h 627434"/>
              <a:gd name="connsiteX9" fmla="*/ 133127 w 1462313"/>
              <a:gd name="connsiteY9" fmla="*/ 337544 h 627434"/>
              <a:gd name="connsiteX0" fmla="*/ 206133 w 1535319"/>
              <a:gd name="connsiteY0" fmla="*/ 337544 h 677758"/>
              <a:gd name="connsiteX1" fmla="*/ 756583 w 1535319"/>
              <a:gd name="connsiteY1" fmla="*/ 151334 h 677758"/>
              <a:gd name="connsiteX2" fmla="*/ 1245785 w 1535319"/>
              <a:gd name="connsiteY2" fmla="*/ 144767 h 677758"/>
              <a:gd name="connsiteX3" fmla="*/ 1245785 w 1535319"/>
              <a:gd name="connsiteY3" fmla="*/ 0 h 677758"/>
              <a:gd name="connsiteX4" fmla="*/ 1535319 w 1535319"/>
              <a:gd name="connsiteY4" fmla="*/ 289534 h 677758"/>
              <a:gd name="connsiteX5" fmla="*/ 1245785 w 1535319"/>
              <a:gd name="connsiteY5" fmla="*/ 579068 h 677758"/>
              <a:gd name="connsiteX6" fmla="*/ 1245785 w 1535319"/>
              <a:gd name="connsiteY6" fmla="*/ 434301 h 677758"/>
              <a:gd name="connsiteX7" fmla="*/ 934924 w 1535319"/>
              <a:gd name="connsiteY7" fmla="*/ 409080 h 677758"/>
              <a:gd name="connsiteX8" fmla="*/ 33539 w 1535319"/>
              <a:gd name="connsiteY8" fmla="*/ 677758 h 677758"/>
              <a:gd name="connsiteX9" fmla="*/ 206133 w 1535319"/>
              <a:gd name="connsiteY9" fmla="*/ 337544 h 677758"/>
              <a:gd name="connsiteX0" fmla="*/ 215755 w 1544941"/>
              <a:gd name="connsiteY0" fmla="*/ 337544 h 677758"/>
              <a:gd name="connsiteX1" fmla="*/ 766205 w 1544941"/>
              <a:gd name="connsiteY1" fmla="*/ 151334 h 677758"/>
              <a:gd name="connsiteX2" fmla="*/ 1255407 w 1544941"/>
              <a:gd name="connsiteY2" fmla="*/ 144767 h 677758"/>
              <a:gd name="connsiteX3" fmla="*/ 1255407 w 1544941"/>
              <a:gd name="connsiteY3" fmla="*/ 0 h 677758"/>
              <a:gd name="connsiteX4" fmla="*/ 1544941 w 1544941"/>
              <a:gd name="connsiteY4" fmla="*/ 289534 h 677758"/>
              <a:gd name="connsiteX5" fmla="*/ 1255407 w 1544941"/>
              <a:gd name="connsiteY5" fmla="*/ 579068 h 677758"/>
              <a:gd name="connsiteX6" fmla="*/ 1255407 w 1544941"/>
              <a:gd name="connsiteY6" fmla="*/ 434301 h 677758"/>
              <a:gd name="connsiteX7" fmla="*/ 944546 w 1544941"/>
              <a:gd name="connsiteY7" fmla="*/ 409080 h 677758"/>
              <a:gd name="connsiteX8" fmla="*/ 43161 w 1544941"/>
              <a:gd name="connsiteY8" fmla="*/ 677758 h 677758"/>
              <a:gd name="connsiteX9" fmla="*/ 215755 w 1544941"/>
              <a:gd name="connsiteY9" fmla="*/ 337544 h 67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941" h="677758">
                <a:moveTo>
                  <a:pt x="215755" y="337544"/>
                </a:moveTo>
                <a:cubicBezTo>
                  <a:pt x="461029" y="187014"/>
                  <a:pt x="529749" y="177918"/>
                  <a:pt x="766205" y="151334"/>
                </a:cubicBezTo>
                <a:cubicBezTo>
                  <a:pt x="1028563" y="140015"/>
                  <a:pt x="1092340" y="146956"/>
                  <a:pt x="1255407" y="144767"/>
                </a:cubicBezTo>
                <a:lnTo>
                  <a:pt x="1255407" y="0"/>
                </a:lnTo>
                <a:lnTo>
                  <a:pt x="1544941" y="289534"/>
                </a:lnTo>
                <a:lnTo>
                  <a:pt x="1255407" y="579068"/>
                </a:lnTo>
                <a:lnTo>
                  <a:pt x="1255407" y="434301"/>
                </a:lnTo>
                <a:lnTo>
                  <a:pt x="944546" y="409080"/>
                </a:lnTo>
                <a:cubicBezTo>
                  <a:pt x="378890" y="293340"/>
                  <a:pt x="242874" y="450879"/>
                  <a:pt x="43161" y="677758"/>
                </a:cubicBezTo>
                <a:cubicBezTo>
                  <a:pt x="-84890" y="664641"/>
                  <a:pt x="101844" y="438004"/>
                  <a:pt x="215755" y="337544"/>
                </a:cubicBezTo>
                <a:close/>
              </a:path>
            </a:pathLst>
          </a:cu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51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343080"/>
            <a:ext cx="8228880" cy="799560"/>
          </a:xfrm>
          <a:prstGeom prst="rect">
            <a:avLst/>
          </a:prstGeom>
          <a:noFill/>
          <a:ln w="0">
            <a:noFill/>
          </a:ln>
        </p:spPr>
        <p:txBody>
          <a:bodyPr lIns="90000" tIns="45000" rIns="90000" bIns="45000" anchor="b">
            <a:noAutofit/>
          </a:bodyPr>
          <a:lstStyle/>
          <a:p>
            <a:pPr>
              <a:lnSpc>
                <a:spcPct val="100000"/>
              </a:lnSpc>
            </a:pPr>
            <a:r>
              <a:rPr lang="en-US" sz="3200" b="1" strike="noStrike" spc="-1" dirty="0">
                <a:solidFill>
                  <a:srgbClr val="262626"/>
                </a:solidFill>
                <a:latin typeface="Verdana"/>
                <a:ea typeface="Verdana"/>
              </a:rPr>
              <a:t>Goals</a:t>
            </a:r>
            <a:endParaRPr lang="en-US" sz="3200" b="0" strike="noStrike" spc="-1" dirty="0">
              <a:solidFill>
                <a:srgbClr val="000000"/>
              </a:solidFill>
              <a:latin typeface="Arial"/>
            </a:endParaRPr>
          </a:p>
        </p:txBody>
      </p:sp>
      <p:sp>
        <p:nvSpPr>
          <p:cNvPr id="172" name="PlaceHolder 2"/>
          <p:cNvSpPr>
            <a:spLocks noGrp="1"/>
          </p:cNvSpPr>
          <p:nvPr>
            <p:ph/>
          </p:nvPr>
        </p:nvSpPr>
        <p:spPr>
          <a:xfrm>
            <a:off x="456480" y="3096093"/>
            <a:ext cx="4572720" cy="3360186"/>
          </a:xfrm>
          <a:prstGeom prst="rect">
            <a:avLst/>
          </a:prstGeom>
          <a:noFill/>
          <a:ln w="0">
            <a:noFill/>
          </a:ln>
        </p:spPr>
        <p:txBody>
          <a:bodyPr lIns="90000" tIns="45000" rIns="90000" bIns="45000" anchor="t">
            <a:noAutofit/>
          </a:bodyPr>
          <a:lstStyle/>
          <a:p>
            <a:pPr marL="274320" indent="-274320">
              <a:lnSpc>
                <a:spcPct val="95000"/>
              </a:lnSpc>
              <a:spcBef>
                <a:spcPts val="1199"/>
              </a:spcBef>
              <a:buClr>
                <a:srgbClr val="AB192D"/>
              </a:buClr>
              <a:buFont typeface="Arial"/>
              <a:buChar char="•"/>
            </a:pPr>
            <a:r>
              <a:rPr lang="en-US" sz="1600" b="0" strike="noStrike" spc="-1" dirty="0">
                <a:solidFill>
                  <a:srgbClr val="000000"/>
                </a:solidFill>
                <a:latin typeface="Verdana"/>
                <a:ea typeface="Verdana"/>
              </a:rPr>
              <a:t>Planning and execution algorithms </a:t>
            </a:r>
            <a:endParaRPr lang="en-US" sz="16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Autonomous navigation</a:t>
            </a:r>
            <a:endParaRPr lang="en-US" sz="14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Obstacle avoidance</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Static obstacles (boxes, trashcans)</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Dynamic obstacles (people bikes)</a:t>
            </a:r>
            <a:endParaRPr lang="en-US" sz="12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Sidewalk rules</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Staying on sidewalk</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pc="-1" dirty="0">
                <a:solidFill>
                  <a:srgbClr val="000000"/>
                </a:solidFill>
                <a:latin typeface="Verdana"/>
                <a:ea typeface="Verdana"/>
              </a:rPr>
              <a:t>Crossing at crosswalk at green light</a:t>
            </a:r>
            <a:endParaRPr lang="en-US" sz="1200" b="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pc="-1" dirty="0">
                <a:solidFill>
                  <a:srgbClr val="000000"/>
                </a:solidFill>
                <a:latin typeface="Verdana"/>
                <a:ea typeface="Verdana"/>
              </a:rPr>
              <a:t>Simulation visualization in Gazebo</a:t>
            </a:r>
            <a:endParaRPr lang="en-US" sz="1400" b="0" spc="-1" dirty="0">
              <a:solidFill>
                <a:srgbClr val="000000"/>
              </a:solidFill>
              <a:latin typeface="Arial"/>
            </a:endParaRPr>
          </a:p>
        </p:txBody>
      </p:sp>
      <p:sp>
        <p:nvSpPr>
          <p:cNvPr id="173" name="PlaceHolder 3"/>
          <p:cNvSpPr>
            <a:spLocks noGrp="1"/>
          </p:cNvSpPr>
          <p:nvPr>
            <p:ph type="ftr"/>
          </p:nvPr>
        </p:nvSpPr>
        <p:spPr>
          <a:xfrm>
            <a:off x="457200" y="6400800"/>
            <a:ext cx="5104800" cy="304200"/>
          </a:xfrm>
          <a:prstGeom prst="rect">
            <a:avLst/>
          </a:prstGeom>
          <a:noFill/>
          <a:ln w="0">
            <a:noFill/>
          </a:ln>
        </p:spPr>
        <p:txBody>
          <a:bodyPr lIns="90000" tIns="45000" rIns="90000" bIns="45000" anchor="t">
            <a:noAutofit/>
          </a:bodyPr>
          <a:lstStyle/>
          <a:p>
            <a:pPr>
              <a:lnSpc>
                <a:spcPct val="100000"/>
              </a:lnSpc>
            </a:pPr>
            <a:r>
              <a:rPr lang="en-US" sz="1600" b="0" strike="noStrike" spc="-1">
                <a:solidFill>
                  <a:srgbClr val="6D6D6D"/>
                </a:solidFill>
                <a:latin typeface="Verdana"/>
                <a:ea typeface="DejaVu Sans"/>
              </a:rPr>
              <a:t>RBE550-Chester/DeMont</a:t>
            </a:r>
            <a:endParaRPr lang="en-US" sz="1600" b="0" strike="noStrike" spc="-1">
              <a:latin typeface="Times New Roman"/>
            </a:endParaRPr>
          </a:p>
          <a:p>
            <a:pPr>
              <a:lnSpc>
                <a:spcPct val="100000"/>
              </a:lnSpc>
            </a:pPr>
            <a:endParaRPr lang="en-US" sz="1600" b="0" strike="noStrike" spc="-1">
              <a:latin typeface="Times New Roman"/>
            </a:endParaRPr>
          </a:p>
        </p:txBody>
      </p:sp>
      <p:sp>
        <p:nvSpPr>
          <p:cNvPr id="174" name="PlaceHolder 4"/>
          <p:cNvSpPr>
            <a:spLocks noGrp="1"/>
          </p:cNvSpPr>
          <p:nvPr>
            <p:ph type="sldNum"/>
          </p:nvPr>
        </p:nvSpPr>
        <p:spPr>
          <a:xfrm>
            <a:off x="0" y="6387840"/>
            <a:ext cx="456480" cy="393480"/>
          </a:xfrm>
          <a:prstGeom prst="rect">
            <a:avLst/>
          </a:prstGeom>
          <a:noFill/>
          <a:ln w="0">
            <a:noFill/>
          </a:ln>
        </p:spPr>
        <p:txBody>
          <a:bodyPr lIns="90000" tIns="45000" rIns="90000" bIns="45000" anchor="ctr">
            <a:noAutofit/>
          </a:bodyPr>
          <a:lstStyle/>
          <a:p>
            <a:pPr>
              <a:lnSpc>
                <a:spcPct val="100000"/>
              </a:lnSpc>
            </a:pPr>
            <a:fld id="{20A0B628-0ADF-4377-8A09-36AA15FF79DA}" type="slidenum">
              <a:rPr lang="en-US" sz="1200" b="0" strike="noStrike" spc="-1">
                <a:solidFill>
                  <a:srgbClr val="262626"/>
                </a:solidFill>
                <a:latin typeface="Verdana"/>
                <a:ea typeface="DejaVu Sans"/>
              </a:rPr>
              <a:t>3</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AF967E62-A297-C24C-AA6F-90CE08879B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3" name="TextBox 2">
            <a:extLst>
              <a:ext uri="{FF2B5EF4-FFF2-40B4-BE49-F238E27FC236}">
                <a16:creationId xmlns:a16="http://schemas.microsoft.com/office/drawing/2014/main" id="{DDE0CEDF-0CDD-C04D-BD54-F9808051586C}"/>
              </a:ext>
            </a:extLst>
          </p:cNvPr>
          <p:cNvSpPr txBox="1"/>
          <p:nvPr/>
        </p:nvSpPr>
        <p:spPr>
          <a:xfrm>
            <a:off x="836579" y="1546698"/>
            <a:ext cx="7636213" cy="646331"/>
          </a:xfrm>
          <a:prstGeom prst="rect">
            <a:avLst/>
          </a:prstGeom>
          <a:noFill/>
        </p:spPr>
        <p:txBody>
          <a:bodyPr wrap="square" rtlCol="0">
            <a:spAutoFit/>
          </a:bodyPr>
          <a:lstStyle/>
          <a:p>
            <a:r>
              <a:rPr lang="en-US" dirty="0"/>
              <a:t>Our goals came into focus over the course of the lessons as we explored various search techniques.</a:t>
            </a:r>
          </a:p>
        </p:txBody>
      </p:sp>
      <p:sp>
        <p:nvSpPr>
          <p:cNvPr id="4" name="TextBox 3">
            <a:extLst>
              <a:ext uri="{FF2B5EF4-FFF2-40B4-BE49-F238E27FC236}">
                <a16:creationId xmlns:a16="http://schemas.microsoft.com/office/drawing/2014/main" id="{A6DCA38D-0105-C44E-8751-71F9A7655444}"/>
              </a:ext>
            </a:extLst>
          </p:cNvPr>
          <p:cNvSpPr txBox="1"/>
          <p:nvPr/>
        </p:nvSpPr>
        <p:spPr>
          <a:xfrm>
            <a:off x="1235412" y="2551097"/>
            <a:ext cx="2830749" cy="461665"/>
          </a:xfrm>
          <a:prstGeom prst="rect">
            <a:avLst/>
          </a:prstGeom>
          <a:noFill/>
        </p:spPr>
        <p:txBody>
          <a:bodyPr wrap="square" rtlCol="0">
            <a:spAutoFit/>
          </a:bodyPr>
          <a:lstStyle/>
          <a:p>
            <a:r>
              <a:rPr lang="en-US" sz="2400" dirty="0"/>
              <a:t>Original Goals</a:t>
            </a:r>
          </a:p>
        </p:txBody>
      </p:sp>
      <p:sp>
        <p:nvSpPr>
          <p:cNvPr id="9" name="PlaceHolder 2">
            <a:extLst>
              <a:ext uri="{FF2B5EF4-FFF2-40B4-BE49-F238E27FC236}">
                <a16:creationId xmlns:a16="http://schemas.microsoft.com/office/drawing/2014/main" id="{B9A9064F-6F02-6744-9C24-E902D58D8C65}"/>
              </a:ext>
            </a:extLst>
          </p:cNvPr>
          <p:cNvSpPr txBox="1">
            <a:spLocks/>
          </p:cNvSpPr>
          <p:nvPr/>
        </p:nvSpPr>
        <p:spPr>
          <a:xfrm>
            <a:off x="4571280" y="3102584"/>
            <a:ext cx="4572720" cy="3360186"/>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lnSpc>
                <a:spcPct val="95000"/>
              </a:lnSpc>
              <a:spcBef>
                <a:spcPts val="1199"/>
              </a:spcBef>
              <a:buClr>
                <a:srgbClr val="AB192D"/>
              </a:buClr>
              <a:buFont typeface="Arial"/>
              <a:buChar char="•"/>
            </a:pPr>
            <a:r>
              <a:rPr lang="en-US" sz="1600" spc="-1" dirty="0">
                <a:solidFill>
                  <a:srgbClr val="000000"/>
                </a:solidFill>
                <a:latin typeface="Verdana"/>
                <a:ea typeface="Verdana"/>
              </a:rPr>
              <a:t>Planning and execution algorithms </a:t>
            </a:r>
            <a:endParaRPr lang="en-US" sz="16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Autonomous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Global planner for high level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Local planner for kinematic movement and obstacle avoidance</a:t>
            </a:r>
            <a:endParaRPr lang="en-US" sz="10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Obstacle avoidance</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Static obstacles (boxes, trashcans)</a:t>
            </a:r>
            <a:endParaRPr lang="en-US" sz="12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Dynamic obstacles (cars)</a:t>
            </a:r>
            <a:endParaRPr lang="en-US" sz="12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Sidewalk rules</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Staying on sidewalk for cars</a:t>
            </a: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Simulation visualization in </a:t>
            </a:r>
            <a:r>
              <a:rPr lang="en-US" sz="1400" spc="-1" dirty="0" err="1">
                <a:solidFill>
                  <a:srgbClr val="000000"/>
                </a:solidFill>
                <a:latin typeface="Verdana"/>
                <a:ea typeface="Verdana"/>
              </a:rPr>
              <a:t>Pygame</a:t>
            </a:r>
            <a:endParaRPr lang="en-US" sz="1400" spc="-1" dirty="0">
              <a:solidFill>
                <a:srgbClr val="000000"/>
              </a:solidFill>
              <a:latin typeface="Verdana"/>
              <a:ea typeface="Verdana"/>
            </a:endParaRPr>
          </a:p>
        </p:txBody>
      </p:sp>
      <p:sp>
        <p:nvSpPr>
          <p:cNvPr id="10" name="TextBox 9">
            <a:extLst>
              <a:ext uri="{FF2B5EF4-FFF2-40B4-BE49-F238E27FC236}">
                <a16:creationId xmlns:a16="http://schemas.microsoft.com/office/drawing/2014/main" id="{4C33A407-5164-3649-AFD4-CB0A1761B396}"/>
              </a:ext>
            </a:extLst>
          </p:cNvPr>
          <p:cNvSpPr txBox="1"/>
          <p:nvPr/>
        </p:nvSpPr>
        <p:spPr>
          <a:xfrm>
            <a:off x="5279898" y="2551097"/>
            <a:ext cx="2830749" cy="461665"/>
          </a:xfrm>
          <a:prstGeom prst="rect">
            <a:avLst/>
          </a:prstGeom>
          <a:noFill/>
        </p:spPr>
        <p:txBody>
          <a:bodyPr wrap="square" rtlCol="0">
            <a:spAutoFit/>
          </a:bodyPr>
          <a:lstStyle/>
          <a:p>
            <a:r>
              <a:rPr lang="en-US" sz="2400" dirty="0"/>
              <a:t>Revised Goals</a:t>
            </a:r>
          </a:p>
        </p:txBody>
      </p:sp>
    </p:spTree>
  </p:cSld>
  <p:clrMapOvr>
    <a:masterClrMapping/>
  </p:clrMapOvr>
  <mc:AlternateContent xmlns:mc="http://schemas.openxmlformats.org/markup-compatibility/2006" xmlns:p14="http://schemas.microsoft.com/office/powerpoint/2010/main">
    <mc:Choice Requires="p14">
      <p:transition spd="slow" p14:dur="2000" advTm="28986"/>
    </mc:Choice>
    <mc:Fallback xmlns="">
      <p:transition spd="slow" advTm="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2"/>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pPr>
              <a:lnSpc>
                <a:spcPct val="90000"/>
              </a:lnSpc>
            </a:pPr>
            <a:r>
              <a:rPr lang="en-US" sz="3200" b="1" spc="-1" dirty="0">
                <a:solidFill>
                  <a:srgbClr val="000000"/>
                </a:solidFill>
                <a:latin typeface="Verdana"/>
                <a:ea typeface="Verdana"/>
              </a:rPr>
              <a:t>Our Environment</a:t>
            </a:r>
            <a:endParaRPr lang="en-US" sz="3200" b="1" strike="noStrike" spc="-1" dirty="0">
              <a:solidFill>
                <a:srgbClr val="000000"/>
              </a:solidFill>
              <a:latin typeface="Verdana"/>
              <a:ea typeface="Verdana"/>
            </a:endParaRPr>
          </a:p>
        </p:txBody>
      </p:sp>
      <p:pic>
        <p:nvPicPr>
          <p:cNvPr id="6" name="Picture 5">
            <a:extLst>
              <a:ext uri="{FF2B5EF4-FFF2-40B4-BE49-F238E27FC236}">
                <a16:creationId xmlns:a16="http://schemas.microsoft.com/office/drawing/2014/main" id="{3A2995A1-22A0-474A-8073-83CACBBD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2" y="1412131"/>
            <a:ext cx="8226358" cy="4113179"/>
          </a:xfrm>
          <a:prstGeom prst="rect">
            <a:avLst/>
          </a:prstGeom>
        </p:spPr>
      </p:pic>
      <p:pic>
        <p:nvPicPr>
          <p:cNvPr id="8" name="Picture 7">
            <a:extLst>
              <a:ext uri="{FF2B5EF4-FFF2-40B4-BE49-F238E27FC236}">
                <a16:creationId xmlns:a16="http://schemas.microsoft.com/office/drawing/2014/main" id="{B5D2C195-162D-A94A-93DB-5EEC3292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956" y="5528012"/>
            <a:ext cx="598141" cy="846306"/>
          </a:xfrm>
          <a:prstGeom prst="rect">
            <a:avLst/>
          </a:prstGeom>
        </p:spPr>
      </p:pic>
      <p:pic>
        <p:nvPicPr>
          <p:cNvPr id="10" name="Picture 9">
            <a:extLst>
              <a:ext uri="{FF2B5EF4-FFF2-40B4-BE49-F238E27FC236}">
                <a16:creationId xmlns:a16="http://schemas.microsoft.com/office/drawing/2014/main" id="{1880957A-53CA-1D42-B19C-2FEA13E0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317" y="5604937"/>
            <a:ext cx="1082743" cy="838013"/>
          </a:xfrm>
          <a:prstGeom prst="rect">
            <a:avLst/>
          </a:prstGeom>
        </p:spPr>
      </p:pic>
      <p:pic>
        <p:nvPicPr>
          <p:cNvPr id="12" name="Picture 11">
            <a:extLst>
              <a:ext uri="{FF2B5EF4-FFF2-40B4-BE49-F238E27FC236}">
                <a16:creationId xmlns:a16="http://schemas.microsoft.com/office/drawing/2014/main" id="{072D0734-9576-8647-B3CE-CD561C17B7C1}"/>
              </a:ext>
            </a:extLst>
          </p:cNvPr>
          <p:cNvPicPr>
            <a:picLocks noChangeAspect="1"/>
          </p:cNvPicPr>
          <p:nvPr/>
        </p:nvPicPr>
        <p:blipFill rotWithShape="1">
          <a:blip r:embed="rId6">
            <a:extLst>
              <a:ext uri="{28A0092B-C50C-407E-A947-70E740481C1C}">
                <a14:useLocalDpi xmlns:a14="http://schemas.microsoft.com/office/drawing/2010/main" val="0"/>
              </a:ext>
            </a:extLst>
          </a:blip>
          <a:srcRect l="11986" t="15461" r="10425" b="12483"/>
          <a:stretch/>
        </p:blipFill>
        <p:spPr>
          <a:xfrm flipH="1">
            <a:off x="4559741" y="5643849"/>
            <a:ext cx="1016025" cy="943584"/>
          </a:xfrm>
          <a:prstGeom prst="rect">
            <a:avLst/>
          </a:prstGeom>
        </p:spPr>
      </p:pic>
      <p:pic>
        <p:nvPicPr>
          <p:cNvPr id="14" name="Picture 13">
            <a:extLst>
              <a:ext uri="{FF2B5EF4-FFF2-40B4-BE49-F238E27FC236}">
                <a16:creationId xmlns:a16="http://schemas.microsoft.com/office/drawing/2014/main" id="{4F623417-F250-0B4B-91AC-DC799F522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6233" y="5650154"/>
            <a:ext cx="258591" cy="517181"/>
          </a:xfrm>
          <a:prstGeom prst="rect">
            <a:avLst/>
          </a:prstGeom>
        </p:spPr>
      </p:pic>
      <p:pic>
        <p:nvPicPr>
          <p:cNvPr id="18" name="Picture 17">
            <a:extLst>
              <a:ext uri="{FF2B5EF4-FFF2-40B4-BE49-F238E27FC236}">
                <a16:creationId xmlns:a16="http://schemas.microsoft.com/office/drawing/2014/main" id="{CE481F93-AB48-7A4E-97E3-0E99D96C1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913" y="5602591"/>
            <a:ext cx="598141" cy="846306"/>
          </a:xfrm>
          <a:prstGeom prst="rect">
            <a:avLst/>
          </a:prstGeom>
        </p:spPr>
      </p:pic>
      <p:pic>
        <p:nvPicPr>
          <p:cNvPr id="16" name="Picture 15">
            <a:extLst>
              <a:ext uri="{FF2B5EF4-FFF2-40B4-BE49-F238E27FC236}">
                <a16:creationId xmlns:a16="http://schemas.microsoft.com/office/drawing/2014/main" id="{997CB70F-CADA-4A43-9C74-699AD9EA5E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762" y="5580787"/>
            <a:ext cx="333020" cy="501359"/>
          </a:xfrm>
          <a:prstGeom prst="rect">
            <a:avLst/>
          </a:prstGeom>
        </p:spPr>
      </p:pic>
      <p:sp>
        <p:nvSpPr>
          <p:cNvPr id="17" name="TextBox 16">
            <a:extLst>
              <a:ext uri="{FF2B5EF4-FFF2-40B4-BE49-F238E27FC236}">
                <a16:creationId xmlns:a16="http://schemas.microsoft.com/office/drawing/2014/main" id="{7DBAFD2C-B3CB-BF45-AF98-DA548EAE18A4}"/>
              </a:ext>
            </a:extLst>
          </p:cNvPr>
          <p:cNvSpPr txBox="1"/>
          <p:nvPr/>
        </p:nvSpPr>
        <p:spPr>
          <a:xfrm>
            <a:off x="1267841" y="6404040"/>
            <a:ext cx="702436" cy="307777"/>
          </a:xfrm>
          <a:prstGeom prst="rect">
            <a:avLst/>
          </a:prstGeom>
          <a:noFill/>
        </p:spPr>
        <p:txBody>
          <a:bodyPr wrap="none" rtlCol="0">
            <a:spAutoFit/>
          </a:bodyPr>
          <a:lstStyle/>
          <a:p>
            <a:r>
              <a:rPr lang="en-US" sz="1400" dirty="0"/>
              <a:t>Cones</a:t>
            </a:r>
          </a:p>
        </p:txBody>
      </p:sp>
      <p:sp>
        <p:nvSpPr>
          <p:cNvPr id="22" name="TextBox 21">
            <a:extLst>
              <a:ext uri="{FF2B5EF4-FFF2-40B4-BE49-F238E27FC236}">
                <a16:creationId xmlns:a16="http://schemas.microsoft.com/office/drawing/2014/main" id="{EC5443F5-5080-C44C-8544-238EA1AD959E}"/>
              </a:ext>
            </a:extLst>
          </p:cNvPr>
          <p:cNvSpPr txBox="1"/>
          <p:nvPr/>
        </p:nvSpPr>
        <p:spPr>
          <a:xfrm>
            <a:off x="5994861" y="6183947"/>
            <a:ext cx="852862" cy="307777"/>
          </a:xfrm>
          <a:prstGeom prst="rect">
            <a:avLst/>
          </a:prstGeom>
          <a:noFill/>
        </p:spPr>
        <p:txBody>
          <a:bodyPr wrap="none" rtlCol="0">
            <a:spAutoFit/>
          </a:bodyPr>
          <a:lstStyle/>
          <a:p>
            <a:r>
              <a:rPr lang="en-US" sz="1400" dirty="0"/>
              <a:t>Vehicles</a:t>
            </a:r>
          </a:p>
        </p:txBody>
      </p:sp>
      <p:sp>
        <p:nvSpPr>
          <p:cNvPr id="23" name="TextBox 22">
            <a:extLst>
              <a:ext uri="{FF2B5EF4-FFF2-40B4-BE49-F238E27FC236}">
                <a16:creationId xmlns:a16="http://schemas.microsoft.com/office/drawing/2014/main" id="{05629D92-0F3A-2445-AE05-66F6C518239F}"/>
              </a:ext>
            </a:extLst>
          </p:cNvPr>
          <p:cNvSpPr txBox="1"/>
          <p:nvPr/>
        </p:nvSpPr>
        <p:spPr>
          <a:xfrm>
            <a:off x="4764022" y="6397957"/>
            <a:ext cx="623889" cy="307777"/>
          </a:xfrm>
          <a:prstGeom prst="rect">
            <a:avLst/>
          </a:prstGeom>
          <a:noFill/>
        </p:spPr>
        <p:txBody>
          <a:bodyPr wrap="none" rtlCol="0">
            <a:spAutoFit/>
          </a:bodyPr>
          <a:lstStyle/>
          <a:p>
            <a:r>
              <a:rPr lang="en-US" sz="1400" dirty="0"/>
              <a:t>Bikes</a:t>
            </a:r>
          </a:p>
        </p:txBody>
      </p:sp>
      <p:sp>
        <p:nvSpPr>
          <p:cNvPr id="24" name="TextBox 23">
            <a:extLst>
              <a:ext uri="{FF2B5EF4-FFF2-40B4-BE49-F238E27FC236}">
                <a16:creationId xmlns:a16="http://schemas.microsoft.com/office/drawing/2014/main" id="{6E996615-6FF4-C343-9274-6F9D040FA6D1}"/>
              </a:ext>
            </a:extLst>
          </p:cNvPr>
          <p:cNvSpPr txBox="1"/>
          <p:nvPr/>
        </p:nvSpPr>
        <p:spPr>
          <a:xfrm>
            <a:off x="2730987" y="6409985"/>
            <a:ext cx="1050288" cy="307777"/>
          </a:xfrm>
          <a:prstGeom prst="rect">
            <a:avLst/>
          </a:prstGeom>
          <a:noFill/>
        </p:spPr>
        <p:txBody>
          <a:bodyPr wrap="none" rtlCol="0">
            <a:spAutoFit/>
          </a:bodyPr>
          <a:lstStyle/>
          <a:p>
            <a:r>
              <a:rPr lang="en-US" sz="1400" dirty="0"/>
              <a:t>Dumpsters</a:t>
            </a:r>
          </a:p>
        </p:txBody>
      </p:sp>
      <p:sp>
        <p:nvSpPr>
          <p:cNvPr id="25" name="TextBox 24">
            <a:extLst>
              <a:ext uri="{FF2B5EF4-FFF2-40B4-BE49-F238E27FC236}">
                <a16:creationId xmlns:a16="http://schemas.microsoft.com/office/drawing/2014/main" id="{02C4BF2C-619F-E74A-A8DB-C93971E18401}"/>
              </a:ext>
            </a:extLst>
          </p:cNvPr>
          <p:cNvSpPr txBox="1"/>
          <p:nvPr/>
        </p:nvSpPr>
        <p:spPr>
          <a:xfrm>
            <a:off x="6921128" y="6045328"/>
            <a:ext cx="1013162" cy="307777"/>
          </a:xfrm>
          <a:prstGeom prst="rect">
            <a:avLst/>
          </a:prstGeom>
          <a:noFill/>
        </p:spPr>
        <p:txBody>
          <a:bodyPr wrap="none" rtlCol="0">
            <a:spAutoFit/>
          </a:bodyPr>
          <a:lstStyle/>
          <a:p>
            <a:r>
              <a:rPr lang="en-US" sz="1400" dirty="0"/>
              <a:t>Trashcans</a:t>
            </a:r>
          </a:p>
        </p:txBody>
      </p:sp>
    </p:spTree>
  </p:cSld>
  <p:clrMapOvr>
    <a:masterClrMapping/>
  </p:clrMapOvr>
  <mc:AlternateContent xmlns:mc="http://schemas.openxmlformats.org/markup-compatibility/2006" xmlns:p14="http://schemas.microsoft.com/office/powerpoint/2010/main">
    <mc:Choice Requires="p14">
      <p:transition spd="slow" p14:dur="2000" advTm="48300"/>
    </mc:Choice>
    <mc:Fallback xmlns="">
      <p:transition spd="slow" advTm="48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a:t>
            </a:r>
          </a:p>
        </p:txBody>
      </p:sp>
      <p:sp>
        <p:nvSpPr>
          <p:cNvPr id="3" name="Subtitle 2">
            <a:extLst>
              <a:ext uri="{FF2B5EF4-FFF2-40B4-BE49-F238E27FC236}">
                <a16:creationId xmlns:a16="http://schemas.microsoft.com/office/drawing/2014/main" id="{5DFA8B93-D850-4048-9973-1AEF1B3ACD72}"/>
              </a:ext>
            </a:extLst>
          </p:cNvPr>
          <p:cNvSpPr>
            <a:spLocks noGrp="1"/>
          </p:cNvSpPr>
          <p:nvPr>
            <p:ph type="subTitle"/>
          </p:nvPr>
        </p:nvSpPr>
        <p:spPr>
          <a:xfrm>
            <a:off x="457200" y="4552543"/>
            <a:ext cx="8229240" cy="1361873"/>
          </a:xfrm>
        </p:spPr>
        <p:txBody>
          <a:bodyPr/>
          <a:lstStyle/>
          <a:p>
            <a:r>
              <a:rPr lang="en-US" sz="2800" dirty="0"/>
              <a:t>Our delivery bot (</a:t>
            </a:r>
            <a:r>
              <a:rPr lang="en-US" sz="2800" dirty="0" err="1"/>
              <a:t>Delbot</a:t>
            </a:r>
            <a:r>
              <a:rPr lang="en-US" sz="2800" dirty="0"/>
              <a:t>) didn’t scale well but he’s there in sprite – I mean spirit!</a:t>
            </a:r>
          </a:p>
        </p:txBody>
      </p:sp>
      <p:pic>
        <p:nvPicPr>
          <p:cNvPr id="5" name="Picture 4">
            <a:extLst>
              <a:ext uri="{FF2B5EF4-FFF2-40B4-BE49-F238E27FC236}">
                <a16:creationId xmlns:a16="http://schemas.microsoft.com/office/drawing/2014/main" id="{1AF6CBB0-54FD-9E4D-9A0A-1D0C84D18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37" y="2462988"/>
            <a:ext cx="1092470" cy="1092470"/>
          </a:xfrm>
          <a:prstGeom prst="rect">
            <a:avLst/>
          </a:prstGeom>
        </p:spPr>
      </p:pic>
      <p:pic>
        <p:nvPicPr>
          <p:cNvPr id="6" name="Picture 5">
            <a:extLst>
              <a:ext uri="{FF2B5EF4-FFF2-40B4-BE49-F238E27FC236}">
                <a16:creationId xmlns:a16="http://schemas.microsoft.com/office/drawing/2014/main" id="{B7040C0A-B0BB-5B45-B536-00DC4795A219}"/>
              </a:ext>
            </a:extLst>
          </p:cNvPr>
          <p:cNvPicPr>
            <a:picLocks noChangeAspect="1"/>
          </p:cNvPicPr>
          <p:nvPr/>
        </p:nvPicPr>
        <p:blipFill>
          <a:blip r:embed="rId4"/>
          <a:stretch>
            <a:fillRect/>
          </a:stretch>
        </p:blipFill>
        <p:spPr>
          <a:xfrm>
            <a:off x="457200" y="1721127"/>
            <a:ext cx="5120446" cy="2679700"/>
          </a:xfrm>
          <a:prstGeom prst="rect">
            <a:avLst/>
          </a:prstGeom>
        </p:spPr>
      </p:pic>
    </p:spTree>
    <p:extLst>
      <p:ext uri="{BB962C8B-B14F-4D97-AF65-F5344CB8AC3E}">
        <p14:creationId xmlns:p14="http://schemas.microsoft.com/office/powerpoint/2010/main" val="165038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Hero’s Kinematics</a:t>
            </a:r>
          </a:p>
        </p:txBody>
      </p:sp>
      <p:sp>
        <p:nvSpPr>
          <p:cNvPr id="8" name="Content Placeholder 7">
            <a:extLst>
              <a:ext uri="{FF2B5EF4-FFF2-40B4-BE49-F238E27FC236}">
                <a16:creationId xmlns:a16="http://schemas.microsoft.com/office/drawing/2014/main" id="{19A16DAD-447D-DC4A-A48F-C954D702C648}"/>
              </a:ext>
            </a:extLst>
          </p:cNvPr>
          <p:cNvSpPr>
            <a:spLocks noGrp="1"/>
          </p:cNvSpPr>
          <p:nvPr>
            <p:ph/>
          </p:nvPr>
        </p:nvSpPr>
        <p:spPr>
          <a:xfrm>
            <a:off x="457200" y="1604520"/>
            <a:ext cx="8229240" cy="506502"/>
          </a:xfrm>
        </p:spPr>
        <p:txBody>
          <a:bodyPr/>
          <a:lstStyle/>
          <a:p>
            <a:r>
              <a:rPr lang="en-US" dirty="0" err="1"/>
              <a:t>Diwheel</a:t>
            </a:r>
            <a:r>
              <a:rPr lang="en-US" dirty="0"/>
              <a:t> kinematics</a:t>
            </a:r>
          </a:p>
        </p:txBody>
      </p:sp>
      <p:pic>
        <p:nvPicPr>
          <p:cNvPr id="9" name="Content Placeholder 6">
            <a:extLst>
              <a:ext uri="{FF2B5EF4-FFF2-40B4-BE49-F238E27FC236}">
                <a16:creationId xmlns:a16="http://schemas.microsoft.com/office/drawing/2014/main" id="{C5B311A6-56D2-A74F-AE76-86E8A313D335}"/>
              </a:ext>
            </a:extLst>
          </p:cNvPr>
          <p:cNvPicPr>
            <a:picLocks noChangeAspect="1"/>
          </p:cNvPicPr>
          <p:nvPr/>
        </p:nvPicPr>
        <p:blipFill>
          <a:blip r:embed="rId3"/>
          <a:stretch>
            <a:fillRect/>
          </a:stretch>
        </p:blipFill>
        <p:spPr>
          <a:xfrm>
            <a:off x="1676079" y="2474208"/>
            <a:ext cx="6243398" cy="3976687"/>
          </a:xfrm>
          <a:prstGeom prst="rect">
            <a:avLst/>
          </a:prstGeom>
          <a:noFill/>
          <a:ln w="0">
            <a:noFill/>
          </a:ln>
        </p:spPr>
      </p:pic>
    </p:spTree>
    <p:extLst>
      <p:ext uri="{BB962C8B-B14F-4D97-AF65-F5344CB8AC3E}">
        <p14:creationId xmlns:p14="http://schemas.microsoft.com/office/powerpoint/2010/main" val="412398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FA8B93-D850-4048-9973-1AEF1B3ACD72}"/>
              </a:ext>
            </a:extLst>
          </p:cNvPr>
          <p:cNvSpPr>
            <a:spLocks noGrp="1"/>
          </p:cNvSpPr>
          <p:nvPr>
            <p:ph/>
          </p:nvPr>
        </p:nvSpPr>
        <p:spPr>
          <a:xfrm>
            <a:off x="456840" y="1478060"/>
            <a:ext cx="8229240" cy="1732068"/>
          </a:xfrm>
        </p:spPr>
        <p:txBody>
          <a:bodyPr>
            <a:normAutofit/>
          </a:bodyPr>
          <a:lstStyle/>
          <a:p>
            <a:pPr marL="342900" indent="-342900">
              <a:spcBef>
                <a:spcPts val="600"/>
              </a:spcBef>
              <a:buFont typeface="Arial" panose="020B0604020202020204" pitchFamily="34" charset="0"/>
              <a:buChar char="•"/>
            </a:pPr>
            <a:r>
              <a:rPr lang="en-US" sz="2000" dirty="0"/>
              <a:t>Global planner for the shortest path/local planner for movement</a:t>
            </a:r>
          </a:p>
          <a:p>
            <a:pPr marL="342900" indent="-342900">
              <a:spcBef>
                <a:spcPts val="600"/>
              </a:spcBef>
              <a:buFont typeface="Arial" panose="020B0604020202020204" pitchFamily="34" charset="0"/>
              <a:buChar char="•"/>
            </a:pPr>
            <a:r>
              <a:rPr lang="en-US" sz="2000" dirty="0"/>
              <a:t>All </a:t>
            </a:r>
            <a:r>
              <a:rPr lang="en-US" sz="2000" dirty="0" err="1"/>
              <a:t>nav</a:t>
            </a:r>
            <a:r>
              <a:rPr lang="en-US" sz="2000" dirty="0"/>
              <a:t> aids/waypoints mapped and classified as corners, crosswalks and delivery addresses.  </a:t>
            </a:r>
          </a:p>
          <a:p>
            <a:pPr lvl="1">
              <a:spcBef>
                <a:spcPts val="600"/>
              </a:spcBef>
            </a:pPr>
            <a:r>
              <a:rPr lang="en-US" sz="1600" dirty="0"/>
              <a:t>	- Known navigation map</a:t>
            </a:r>
          </a:p>
          <a:p>
            <a:pPr lvl="1">
              <a:spcBef>
                <a:spcPts val="600"/>
              </a:spcBef>
            </a:pPr>
            <a:r>
              <a:rPr lang="en-US" sz="1600" dirty="0"/>
              <a:t>	- Permitting an A* optimal search for shortest route to a delivery address</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p>
        </p:txBody>
      </p:sp>
      <p:pic>
        <p:nvPicPr>
          <p:cNvPr id="4" name="Picture 3">
            <a:extLst>
              <a:ext uri="{FF2B5EF4-FFF2-40B4-BE49-F238E27FC236}">
                <a16:creationId xmlns:a16="http://schemas.microsoft.com/office/drawing/2014/main" id="{E3AF4523-53FA-B249-A261-B3AD4419E931}"/>
              </a:ext>
            </a:extLst>
          </p:cNvPr>
          <p:cNvPicPr>
            <a:picLocks noChangeAspect="1"/>
          </p:cNvPicPr>
          <p:nvPr/>
        </p:nvPicPr>
        <p:blipFill>
          <a:blip r:embed="rId3"/>
          <a:stretch>
            <a:fillRect/>
          </a:stretch>
        </p:blipFill>
        <p:spPr>
          <a:xfrm>
            <a:off x="544748" y="3342802"/>
            <a:ext cx="6011693" cy="3000207"/>
          </a:xfrm>
          <a:prstGeom prst="rect">
            <a:avLst/>
          </a:prstGeom>
        </p:spPr>
      </p:pic>
      <p:sp>
        <p:nvSpPr>
          <p:cNvPr id="7" name="TextBox 6">
            <a:extLst>
              <a:ext uri="{FF2B5EF4-FFF2-40B4-BE49-F238E27FC236}">
                <a16:creationId xmlns:a16="http://schemas.microsoft.com/office/drawing/2014/main" id="{410B4037-57FB-BE4F-9E3D-91A5C6ACBC0E}"/>
              </a:ext>
            </a:extLst>
          </p:cNvPr>
          <p:cNvSpPr txBox="1"/>
          <p:nvPr/>
        </p:nvSpPr>
        <p:spPr>
          <a:xfrm>
            <a:off x="6644349" y="3852153"/>
            <a:ext cx="2227277" cy="1384995"/>
          </a:xfrm>
          <a:prstGeom prst="rect">
            <a:avLst/>
          </a:prstGeom>
          <a:noFill/>
        </p:spPr>
        <p:txBody>
          <a:bodyPr wrap="square" rtlCol="0">
            <a:spAutoFit/>
          </a:bodyPr>
          <a:lstStyle/>
          <a:p>
            <a:r>
              <a:rPr lang="en-US" sz="1200" dirty="0"/>
              <a:t>Here our hero is ready at the store near the center</a:t>
            </a:r>
          </a:p>
          <a:p>
            <a:endParaRPr lang="en-US" sz="1200" dirty="0"/>
          </a:p>
          <a:p>
            <a:r>
              <a:rPr lang="en-US" sz="1200" dirty="0"/>
              <a:t>For testing: Crosswalks and corners marked in black </a:t>
            </a:r>
          </a:p>
          <a:p>
            <a:endParaRPr lang="en-US" sz="1200" dirty="0"/>
          </a:p>
          <a:p>
            <a:r>
              <a:rPr lang="en-US" sz="1200" dirty="0"/>
              <a:t>Delivery addresses in blue</a:t>
            </a:r>
          </a:p>
        </p:txBody>
      </p:sp>
    </p:spTree>
    <p:extLst>
      <p:ext uri="{BB962C8B-B14F-4D97-AF65-F5344CB8AC3E}">
        <p14:creationId xmlns:p14="http://schemas.microsoft.com/office/powerpoint/2010/main" val="1182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457200" y="1604520"/>
            <a:ext cx="8229240" cy="1809889"/>
          </a:xfrm>
        </p:spPr>
        <p:txBody>
          <a:bodyPr>
            <a:normAutofit fontScale="85000" lnSpcReduction="10000"/>
          </a:bodyPr>
          <a:lstStyle/>
          <a:p>
            <a:pPr marL="342900" indent="-342900">
              <a:lnSpc>
                <a:spcPct val="110000"/>
              </a:lnSpc>
              <a:spcBef>
                <a:spcPts val="600"/>
              </a:spcBef>
              <a:spcAft>
                <a:spcPts val="600"/>
              </a:spcAft>
              <a:buFont typeface="Arial" panose="020B0604020202020204" pitchFamily="34" charset="0"/>
              <a:buChar char="•"/>
            </a:pPr>
            <a:r>
              <a:rPr lang="en-US" sz="2000" dirty="0"/>
              <a:t>After the global planner determines the best path the local planner executes the movement.</a:t>
            </a:r>
          </a:p>
          <a:p>
            <a:pPr marL="342900" indent="-342900">
              <a:lnSpc>
                <a:spcPct val="110000"/>
              </a:lnSpc>
              <a:spcBef>
                <a:spcPts val="600"/>
              </a:spcBef>
              <a:spcAft>
                <a:spcPts val="600"/>
              </a:spcAft>
              <a:buFont typeface="Arial" panose="020B0604020202020204" pitchFamily="34" charset="0"/>
              <a:buChar char="•"/>
            </a:pPr>
            <a:r>
              <a:rPr lang="en-US" sz="2000" dirty="0"/>
              <a:t>We modeled </a:t>
            </a:r>
            <a:r>
              <a:rPr lang="en-US" sz="2000" dirty="0" err="1"/>
              <a:t>diwheel</a:t>
            </a:r>
            <a:r>
              <a:rPr lang="en-US" sz="2000" dirty="0"/>
              <a:t> kinematics to execute movement. </a:t>
            </a:r>
          </a:p>
          <a:p>
            <a:pPr marL="342900" indent="-342900">
              <a:lnSpc>
                <a:spcPct val="110000"/>
              </a:lnSpc>
              <a:spcBef>
                <a:spcPts val="600"/>
              </a:spcBef>
              <a:spcAft>
                <a:spcPts val="600"/>
              </a:spcAft>
              <a:buFont typeface="Arial" panose="020B0604020202020204" pitchFamily="34" charset="0"/>
              <a:buChar char="•"/>
            </a:pPr>
            <a:r>
              <a:rPr lang="en-US" sz="2000" dirty="0"/>
              <a:t>Collisions were detected on a shadow layer of the game using </a:t>
            </a:r>
            <a:r>
              <a:rPr lang="en-US" sz="2000" dirty="0" err="1"/>
              <a:t>Pygame</a:t>
            </a:r>
            <a:r>
              <a:rPr lang="en-US" sz="2000" dirty="0"/>
              <a:t> sprites and alpha layers (obstacles and their masks randomly inserted for each run)</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r>
              <a:rPr lang="en-US" sz="3200" dirty="0" err="1">
                <a:latin typeface="Verdana" panose="020B0604030504040204" pitchFamily="34" charset="0"/>
                <a:ea typeface="Verdana" panose="020B0604030504040204" pitchFamily="34" charset="0"/>
                <a:cs typeface="Verdana" panose="020B0604030504040204" pitchFamily="34" charset="0"/>
              </a:rPr>
              <a:t>cont</a:t>
            </a:r>
            <a:r>
              <a:rPr lang="en-US" sz="3200" dirty="0">
                <a:latin typeface="Verdana" panose="020B0604030504040204" pitchFamily="34" charset="0"/>
                <a:ea typeface="Verdana" panose="020B0604030504040204" pitchFamily="34" charset="0"/>
                <a:cs typeface="Verdana" panose="020B0604030504040204" pitchFamily="34" charset="0"/>
              </a:rPr>
              <a:t>)</a:t>
            </a:r>
          </a:p>
        </p:txBody>
      </p:sp>
      <p:pic>
        <p:nvPicPr>
          <p:cNvPr id="8" name="Picture 7">
            <a:extLst>
              <a:ext uri="{FF2B5EF4-FFF2-40B4-BE49-F238E27FC236}">
                <a16:creationId xmlns:a16="http://schemas.microsoft.com/office/drawing/2014/main" id="{EA245721-448D-B84C-BA71-CEA0D4349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51" y="3749830"/>
            <a:ext cx="4876800" cy="2438400"/>
          </a:xfrm>
          <a:prstGeom prst="rect">
            <a:avLst/>
          </a:prstGeom>
        </p:spPr>
      </p:pic>
    </p:spTree>
    <p:extLst>
      <p:ext uri="{BB962C8B-B14F-4D97-AF65-F5344CB8AC3E}">
        <p14:creationId xmlns:p14="http://schemas.microsoft.com/office/powerpoint/2010/main" val="335646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with Kinematic Constraints</a:t>
            </a:r>
          </a:p>
        </p:txBody>
      </p:sp>
      <p:pic>
        <p:nvPicPr>
          <p:cNvPr id="5" name="Picture 4">
            <a:extLst>
              <a:ext uri="{FF2B5EF4-FFF2-40B4-BE49-F238E27FC236}">
                <a16:creationId xmlns:a16="http://schemas.microsoft.com/office/drawing/2014/main" id="{1B6A50D5-B230-2848-A459-909ED86EBF7F}"/>
              </a:ext>
            </a:extLst>
          </p:cNvPr>
          <p:cNvPicPr>
            <a:picLocks noChangeAspect="1"/>
          </p:cNvPicPr>
          <p:nvPr/>
        </p:nvPicPr>
        <p:blipFill rotWithShape="1">
          <a:blip r:embed="rId3"/>
          <a:srcRect l="4821" t="2767" r="17772" b="29494"/>
          <a:stretch/>
        </p:blipFill>
        <p:spPr>
          <a:xfrm>
            <a:off x="457200" y="1399822"/>
            <a:ext cx="7761111" cy="5031725"/>
          </a:xfrm>
          <a:prstGeom prst="rect">
            <a:avLst/>
          </a:prstGeom>
        </p:spPr>
      </p:pic>
    </p:spTree>
    <p:extLst>
      <p:ext uri="{BB962C8B-B14F-4D97-AF65-F5344CB8AC3E}">
        <p14:creationId xmlns:p14="http://schemas.microsoft.com/office/powerpoint/2010/main" val="1880793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WPI_2012White</Template>
  <TotalTime>434</TotalTime>
  <Words>1143</Words>
  <Application>Microsoft Macintosh PowerPoint</Application>
  <PresentationFormat>On-screen Show (4:3)</PresentationFormat>
  <Paragraphs>107</Paragraphs>
  <Slides>13</Slides>
  <Notes>13</Notes>
  <HiddenSlides>0</HiddenSlides>
  <MMClips>4</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DejaVu Sans</vt:lpstr>
      <vt:lpstr>Symbol</vt:lpstr>
      <vt:lpstr>Times New Roman</vt:lpstr>
      <vt:lpstr>Verdana</vt:lpstr>
      <vt:lpstr>Wingdings</vt:lpstr>
      <vt:lpstr>Office Theme</vt:lpstr>
      <vt:lpstr>Office Theme</vt:lpstr>
      <vt:lpstr>Office Theme</vt:lpstr>
      <vt:lpstr>Autonomous Operation for Last-Mile Delivery on Suburban Sidewalk</vt:lpstr>
      <vt:lpstr>A Couple of Changes</vt:lpstr>
      <vt:lpstr>Goals</vt:lpstr>
      <vt:lpstr>Our Environment</vt:lpstr>
      <vt:lpstr>Our Hero</vt:lpstr>
      <vt:lpstr>Our Hero’s Kinematics</vt:lpstr>
      <vt:lpstr>Approach</vt:lpstr>
      <vt:lpstr>Approach(cont)</vt:lpstr>
      <vt:lpstr>A* with Kinematic Constraints</vt:lpstr>
      <vt:lpstr>Results</vt:lpstr>
      <vt:lpstr>Global Planner Example</vt:lpstr>
      <vt:lpstr>Local Planner Example</vt:lpstr>
      <vt:lpstr>More Exploration</vt:lpstr>
    </vt:vector>
  </TitlesOfParts>
  <Company>CCC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subject/>
  <dc:creator>Choi, Yejee</dc:creator>
  <dc:description/>
  <cp:lastModifiedBy>Robert DeMont</cp:lastModifiedBy>
  <cp:revision>41</cp:revision>
  <dcterms:created xsi:type="dcterms:W3CDTF">2016-10-10T17:55:03Z</dcterms:created>
  <dcterms:modified xsi:type="dcterms:W3CDTF">2022-04-25T03:11:05Z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(4:3)</vt:lpwstr>
  </property>
  <property fmtid="{D5CDD505-2E9C-101B-9397-08002B2CF9AE}" pid="4" name="Slides">
    <vt:i4>6</vt:i4>
  </property>
</Properties>
</file>